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9" r:id="rId7"/>
    <p:sldId id="260" r:id="rId8"/>
    <p:sldId id="266" r:id="rId9"/>
    <p:sldId id="261" r:id="rId10"/>
    <p:sldId id="262" r:id="rId11"/>
    <p:sldId id="263" r:id="rId12"/>
    <p:sldId id="264" r:id="rId13"/>
    <p:sldId id="265" r:id="rId14"/>
    <p:sldId id="267" r:id="rId15"/>
    <p:sldId id="280" r:id="rId16"/>
    <p:sldId id="270" r:id="rId17"/>
    <p:sldId id="279" r:id="rId18"/>
    <p:sldId id="274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67" autoAdjust="0"/>
  </p:normalViewPr>
  <p:slideViewPr>
    <p:cSldViewPr>
      <p:cViewPr>
        <p:scale>
          <a:sx n="80" d="100"/>
          <a:sy n="80" d="100"/>
        </p:scale>
        <p:origin x="-858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slide" Target="../slides/slide9.xml"/><Relationship Id="rId1" Type="http://schemas.openxmlformats.org/officeDocument/2006/relationships/slide" Target="../slides/slide8.xml"/><Relationship Id="rId6" Type="http://schemas.openxmlformats.org/officeDocument/2006/relationships/slide" Target="../slides/slide11.xml"/><Relationship Id="rId5" Type="http://schemas.openxmlformats.org/officeDocument/2006/relationships/slide" Target="../slides/slide12.xml"/><Relationship Id="rId4" Type="http://schemas.openxmlformats.org/officeDocument/2006/relationships/slide" Target="../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698EC2-8030-4CF6-B24A-3BCCBD89CBA4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/>
      <dgm:spPr/>
    </dgm:pt>
    <dgm:pt modelId="{FDE3D046-85A6-4B0B-97D8-101143F6318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GRUPO 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MAGTEL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279DB769-5FEF-4DDE-BE2D-52AA67DDFC42}" type="parTrans" cxnId="{296DC49C-FA5F-46B8-9DB3-474BB108D1BC}">
      <dgm:prSet/>
      <dgm:spPr/>
      <dgm:t>
        <a:bodyPr/>
        <a:lstStyle/>
        <a:p>
          <a:endParaRPr lang="es-ES"/>
        </a:p>
      </dgm:t>
    </dgm:pt>
    <dgm:pt modelId="{46114277-56DA-4543-939E-528BFDD5C7C1}" type="sibTrans" cxnId="{296DC49C-FA5F-46B8-9DB3-474BB108D1BC}">
      <dgm:prSet/>
      <dgm:spPr/>
      <dgm:t>
        <a:bodyPr/>
        <a:lstStyle/>
        <a:p>
          <a:endParaRPr lang="es-ES"/>
        </a:p>
      </dgm:t>
    </dgm:pt>
    <dgm:pt modelId="{9EDECBDF-B5A9-49C1-B324-5A41E76CBBB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1" action="ppaction://hlinksldjump"/>
            </a:rPr>
            <a:t>MAGTEL REDES</a:t>
          </a:r>
          <a:endParaRPr kumimoji="0" lang="es-ES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492B52EA-0982-4421-B384-CD050F5A96F4}" type="parTrans" cxnId="{B869336A-D6C2-4E40-8E32-9F5F205E5CF8}">
      <dgm:prSet/>
      <dgm:spPr/>
      <dgm:t>
        <a:bodyPr/>
        <a:lstStyle/>
        <a:p>
          <a:endParaRPr lang="es-ES"/>
        </a:p>
      </dgm:t>
    </dgm:pt>
    <dgm:pt modelId="{101D986F-7DB9-47E2-A11E-33601B5C455F}" type="sibTrans" cxnId="{B869336A-D6C2-4E40-8E32-9F5F205E5CF8}">
      <dgm:prSet/>
      <dgm:spPr/>
      <dgm:t>
        <a:bodyPr/>
        <a:lstStyle/>
        <a:p>
          <a:endParaRPr lang="es-ES"/>
        </a:p>
      </dgm:t>
    </dgm:pt>
    <dgm:pt modelId="{A80E45D4-E818-45A1-95F9-CD283E4E613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2" action="ppaction://hlinksldjump"/>
            </a:rPr>
            <a:t>MAGTEL SISTEMAS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02E421B8-314D-4CBC-9399-D7DE2A22AC39}" type="parTrans" cxnId="{E7E8E79D-DB77-4A2B-BD72-26E23B1B60F8}">
      <dgm:prSet/>
      <dgm:spPr/>
      <dgm:t>
        <a:bodyPr/>
        <a:lstStyle/>
        <a:p>
          <a:endParaRPr lang="es-ES"/>
        </a:p>
      </dgm:t>
    </dgm:pt>
    <dgm:pt modelId="{8AA42139-F071-41D8-AE32-E287FF796EF7}" type="sibTrans" cxnId="{E7E8E79D-DB77-4A2B-BD72-26E23B1B60F8}">
      <dgm:prSet/>
      <dgm:spPr/>
      <dgm:t>
        <a:bodyPr/>
        <a:lstStyle/>
        <a:p>
          <a:endParaRPr lang="es-ES"/>
        </a:p>
      </dgm:t>
    </dgm:pt>
    <dgm:pt modelId="{B4EAC92C-0496-4341-8803-E814DA73030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3" action="ppaction://hlinksldjump"/>
            </a:rPr>
            <a:t>MAGTEL INDUSTRIAL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132A30ED-04A3-4EBE-88E6-5293A1C83DC4}" type="parTrans" cxnId="{70ECCC6E-5B6C-495E-BB62-FDC7295904F1}">
      <dgm:prSet/>
      <dgm:spPr/>
      <dgm:t>
        <a:bodyPr/>
        <a:lstStyle/>
        <a:p>
          <a:endParaRPr lang="es-ES"/>
        </a:p>
      </dgm:t>
    </dgm:pt>
    <dgm:pt modelId="{AFE15738-D9A9-45B0-8253-48FB9CABE2C7}" type="sibTrans" cxnId="{70ECCC6E-5B6C-495E-BB62-FDC7295904F1}">
      <dgm:prSet/>
      <dgm:spPr/>
      <dgm:t>
        <a:bodyPr/>
        <a:lstStyle/>
        <a:p>
          <a:endParaRPr lang="es-ES"/>
        </a:p>
      </dgm:t>
    </dgm:pt>
    <dgm:pt modelId="{81C02396-9D6B-4EBB-A5E6-7737264C48C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4" action="ppaction://hlinksldjump"/>
            </a:rPr>
            <a:t>MAGTEL RENOVABLES 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6A793390-4788-434B-8CA0-611D9C4B8D72}" type="parTrans" cxnId="{20554B69-D657-47E1-9C0C-576007229F7E}">
      <dgm:prSet/>
      <dgm:spPr/>
      <dgm:t>
        <a:bodyPr/>
        <a:lstStyle/>
        <a:p>
          <a:endParaRPr lang="es-ES"/>
        </a:p>
      </dgm:t>
    </dgm:pt>
    <dgm:pt modelId="{757DD226-9038-44C4-AAC2-7D29C878CB91}" type="sibTrans" cxnId="{20554B69-D657-47E1-9C0C-576007229F7E}">
      <dgm:prSet/>
      <dgm:spPr/>
      <dgm:t>
        <a:bodyPr/>
        <a:lstStyle/>
        <a:p>
          <a:endParaRPr lang="es-ES"/>
        </a:p>
      </dgm:t>
    </dgm:pt>
    <dgm:pt modelId="{31BC9805-E5F1-4D4D-94A8-E95D88A7ECD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5" action="ppaction://hlinksldjump"/>
            </a:rPr>
            <a:t>MAGTEL </a:t>
          </a:r>
          <a:r>
            <a:rPr kumimoji="0" lang="es-ES" b="0" i="0" u="none" strike="noStrike" cap="none" normalizeH="0" baseline="0" dirty="0" err="1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5" action="ppaction://hlinksldjump"/>
            </a:rPr>
            <a:t>I+D+i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2A78AF73-B513-4C71-B7B5-1B21DE7C3A91}" type="parTrans" cxnId="{61982190-3D8E-438B-9A87-812B22E76434}">
      <dgm:prSet/>
      <dgm:spPr/>
      <dgm:t>
        <a:bodyPr/>
        <a:lstStyle/>
        <a:p>
          <a:endParaRPr lang="es-ES"/>
        </a:p>
      </dgm:t>
    </dgm:pt>
    <dgm:pt modelId="{0CCA9215-7058-491A-804E-CAFECC717C93}" type="sibTrans" cxnId="{61982190-3D8E-438B-9A87-812B22E76434}">
      <dgm:prSet/>
      <dgm:spPr/>
      <dgm:t>
        <a:bodyPr/>
        <a:lstStyle/>
        <a:p>
          <a:endParaRPr lang="es-ES"/>
        </a:p>
      </dgm:t>
    </dgm:pt>
    <dgm:pt modelId="{480C59F5-784F-4A3F-9C92-749715BDA46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  <a:hlinkClick xmlns:r="http://schemas.openxmlformats.org/officeDocument/2006/relationships" r:id="rId6" action="ppaction://hlinksldjump"/>
            </a:rPr>
            <a:t>MAGTEL AGUAS</a:t>
          </a: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s-E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0AC89124-2270-4C3D-9350-48E823A8F551}" type="parTrans" cxnId="{F36E7DD6-9F2C-4911-83B3-D7E121FE05A2}">
      <dgm:prSet/>
      <dgm:spPr/>
      <dgm:t>
        <a:bodyPr/>
        <a:lstStyle/>
        <a:p>
          <a:endParaRPr lang="es-ES"/>
        </a:p>
      </dgm:t>
    </dgm:pt>
    <dgm:pt modelId="{3CFCAA55-325B-4FD1-8034-70AB9998FFB2}" type="sibTrans" cxnId="{F36E7DD6-9F2C-4911-83B3-D7E121FE05A2}">
      <dgm:prSet/>
      <dgm:spPr/>
      <dgm:t>
        <a:bodyPr/>
        <a:lstStyle/>
        <a:p>
          <a:endParaRPr lang="es-ES"/>
        </a:p>
      </dgm:t>
    </dgm:pt>
    <dgm:pt modelId="{8842D4D6-E053-4450-9560-BFA047062C4B}" type="pres">
      <dgm:prSet presAssocID="{E4698EC2-8030-4CF6-B24A-3BCCBD89CBA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F91EB9E-8A1D-49ED-9B20-A44F455C9218}" type="pres">
      <dgm:prSet presAssocID="{FDE3D046-85A6-4B0B-97D8-101143F63188}" presName="root1" presStyleCnt="0"/>
      <dgm:spPr/>
    </dgm:pt>
    <dgm:pt modelId="{679CF6AE-318D-45D9-93FD-9DC7B674A606}" type="pres">
      <dgm:prSet presAssocID="{FDE3D046-85A6-4B0B-97D8-101143F63188}" presName="LevelOneTextNode" presStyleLbl="node0" presStyleIdx="0" presStyleCnt="1" custLinFactX="-19072" custLinFactNeighborX="-100000" custLinFactNeighborY="-4391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E78C9DA-01F0-4F29-A35A-E8A73DCF4061}" type="pres">
      <dgm:prSet presAssocID="{FDE3D046-85A6-4B0B-97D8-101143F63188}" presName="level2hierChild" presStyleCnt="0"/>
      <dgm:spPr/>
    </dgm:pt>
    <dgm:pt modelId="{49850A2F-D1F2-4AFC-BA26-9C5D317821E7}" type="pres">
      <dgm:prSet presAssocID="{492B52EA-0982-4421-B384-CD050F5A96F4}" presName="conn2-1" presStyleLbl="parChTrans1D2" presStyleIdx="0" presStyleCnt="6"/>
      <dgm:spPr/>
      <dgm:t>
        <a:bodyPr/>
        <a:lstStyle/>
        <a:p>
          <a:endParaRPr lang="es-ES"/>
        </a:p>
      </dgm:t>
    </dgm:pt>
    <dgm:pt modelId="{E8B78E71-8364-4079-ADAF-AD3AD6D6F7E2}" type="pres">
      <dgm:prSet presAssocID="{492B52EA-0982-4421-B384-CD050F5A96F4}" presName="connTx" presStyleLbl="parChTrans1D2" presStyleIdx="0" presStyleCnt="6"/>
      <dgm:spPr/>
      <dgm:t>
        <a:bodyPr/>
        <a:lstStyle/>
        <a:p>
          <a:endParaRPr lang="es-ES"/>
        </a:p>
      </dgm:t>
    </dgm:pt>
    <dgm:pt modelId="{A974949F-6035-4936-B682-F111CC1D536F}" type="pres">
      <dgm:prSet presAssocID="{9EDECBDF-B5A9-49C1-B324-5A41E76CBBB0}" presName="root2" presStyleCnt="0"/>
      <dgm:spPr/>
    </dgm:pt>
    <dgm:pt modelId="{9BB1FDB3-2D74-4482-A015-6C1C80475316}" type="pres">
      <dgm:prSet presAssocID="{9EDECBDF-B5A9-49C1-B324-5A41E76CBBB0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AEC9C1E-B5D6-4EE1-B652-91EBDD3F6017}" type="pres">
      <dgm:prSet presAssocID="{9EDECBDF-B5A9-49C1-B324-5A41E76CBBB0}" presName="level3hierChild" presStyleCnt="0"/>
      <dgm:spPr/>
    </dgm:pt>
    <dgm:pt modelId="{D49B5C48-BCCF-4FE7-86C1-CCE11FB07CCB}" type="pres">
      <dgm:prSet presAssocID="{02E421B8-314D-4CBC-9399-D7DE2A22AC39}" presName="conn2-1" presStyleLbl="parChTrans1D2" presStyleIdx="1" presStyleCnt="6"/>
      <dgm:spPr/>
      <dgm:t>
        <a:bodyPr/>
        <a:lstStyle/>
        <a:p>
          <a:endParaRPr lang="es-ES"/>
        </a:p>
      </dgm:t>
    </dgm:pt>
    <dgm:pt modelId="{6A28B20C-573B-4A5B-9D44-703B35264F43}" type="pres">
      <dgm:prSet presAssocID="{02E421B8-314D-4CBC-9399-D7DE2A22AC39}" presName="connTx" presStyleLbl="parChTrans1D2" presStyleIdx="1" presStyleCnt="6"/>
      <dgm:spPr/>
      <dgm:t>
        <a:bodyPr/>
        <a:lstStyle/>
        <a:p>
          <a:endParaRPr lang="es-ES"/>
        </a:p>
      </dgm:t>
    </dgm:pt>
    <dgm:pt modelId="{95B8A20E-E736-4A09-9F96-3E7103887BAB}" type="pres">
      <dgm:prSet presAssocID="{A80E45D4-E818-45A1-95F9-CD283E4E6132}" presName="root2" presStyleCnt="0"/>
      <dgm:spPr/>
    </dgm:pt>
    <dgm:pt modelId="{09389EAA-59D4-4DB2-901F-361958464656}" type="pres">
      <dgm:prSet presAssocID="{A80E45D4-E818-45A1-95F9-CD283E4E6132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E4D19A0-6FEA-47FF-857B-46B6DE9F6CC6}" type="pres">
      <dgm:prSet presAssocID="{A80E45D4-E818-45A1-95F9-CD283E4E6132}" presName="level3hierChild" presStyleCnt="0"/>
      <dgm:spPr/>
    </dgm:pt>
    <dgm:pt modelId="{4A9D4EAC-3241-45A7-9162-0090C2594018}" type="pres">
      <dgm:prSet presAssocID="{132A30ED-04A3-4EBE-88E6-5293A1C83DC4}" presName="conn2-1" presStyleLbl="parChTrans1D2" presStyleIdx="2" presStyleCnt="6"/>
      <dgm:spPr/>
      <dgm:t>
        <a:bodyPr/>
        <a:lstStyle/>
        <a:p>
          <a:endParaRPr lang="es-ES"/>
        </a:p>
      </dgm:t>
    </dgm:pt>
    <dgm:pt modelId="{A41D2358-4C0A-430D-B64E-39E7A4028636}" type="pres">
      <dgm:prSet presAssocID="{132A30ED-04A3-4EBE-88E6-5293A1C83DC4}" presName="connTx" presStyleLbl="parChTrans1D2" presStyleIdx="2" presStyleCnt="6"/>
      <dgm:spPr/>
      <dgm:t>
        <a:bodyPr/>
        <a:lstStyle/>
        <a:p>
          <a:endParaRPr lang="es-ES"/>
        </a:p>
      </dgm:t>
    </dgm:pt>
    <dgm:pt modelId="{8744770D-D7F9-44CF-92DF-E7B7168194BB}" type="pres">
      <dgm:prSet presAssocID="{B4EAC92C-0496-4341-8803-E814DA73030A}" presName="root2" presStyleCnt="0"/>
      <dgm:spPr/>
    </dgm:pt>
    <dgm:pt modelId="{9CFD6B5D-664C-4D38-839F-FA73BE688AFF}" type="pres">
      <dgm:prSet presAssocID="{B4EAC92C-0496-4341-8803-E814DA73030A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16DA333-0DB7-4401-A178-FFF31AAAFC32}" type="pres">
      <dgm:prSet presAssocID="{B4EAC92C-0496-4341-8803-E814DA73030A}" presName="level3hierChild" presStyleCnt="0"/>
      <dgm:spPr/>
    </dgm:pt>
    <dgm:pt modelId="{BFEECF88-9426-4792-B0A4-7ECF6F7E9A3D}" type="pres">
      <dgm:prSet presAssocID="{6A793390-4788-434B-8CA0-611D9C4B8D72}" presName="conn2-1" presStyleLbl="parChTrans1D2" presStyleIdx="3" presStyleCnt="6"/>
      <dgm:spPr/>
      <dgm:t>
        <a:bodyPr/>
        <a:lstStyle/>
        <a:p>
          <a:endParaRPr lang="es-ES"/>
        </a:p>
      </dgm:t>
    </dgm:pt>
    <dgm:pt modelId="{B0F0D08A-F417-4A50-9EFA-B2237785D999}" type="pres">
      <dgm:prSet presAssocID="{6A793390-4788-434B-8CA0-611D9C4B8D72}" presName="connTx" presStyleLbl="parChTrans1D2" presStyleIdx="3" presStyleCnt="6"/>
      <dgm:spPr/>
      <dgm:t>
        <a:bodyPr/>
        <a:lstStyle/>
        <a:p>
          <a:endParaRPr lang="es-ES"/>
        </a:p>
      </dgm:t>
    </dgm:pt>
    <dgm:pt modelId="{ECBD9DA3-AD33-460B-B2E8-DE7E5CB9A2A8}" type="pres">
      <dgm:prSet presAssocID="{81C02396-9D6B-4EBB-A5E6-7737264C48C6}" presName="root2" presStyleCnt="0"/>
      <dgm:spPr/>
    </dgm:pt>
    <dgm:pt modelId="{8E85F193-FB4D-426B-B638-3AF50C0D22F2}" type="pres">
      <dgm:prSet presAssocID="{81C02396-9D6B-4EBB-A5E6-7737264C48C6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DBFE958-FD0D-46EB-8C48-D393D6D5880E}" type="pres">
      <dgm:prSet presAssocID="{81C02396-9D6B-4EBB-A5E6-7737264C48C6}" presName="level3hierChild" presStyleCnt="0"/>
      <dgm:spPr/>
    </dgm:pt>
    <dgm:pt modelId="{BCD589DE-D691-40E1-A5EF-6BEE598B3BE2}" type="pres">
      <dgm:prSet presAssocID="{2A78AF73-B513-4C71-B7B5-1B21DE7C3A91}" presName="conn2-1" presStyleLbl="parChTrans1D2" presStyleIdx="4" presStyleCnt="6"/>
      <dgm:spPr/>
      <dgm:t>
        <a:bodyPr/>
        <a:lstStyle/>
        <a:p>
          <a:endParaRPr lang="es-ES"/>
        </a:p>
      </dgm:t>
    </dgm:pt>
    <dgm:pt modelId="{49DCFCA6-1580-4627-BF3A-91ACBF2BF401}" type="pres">
      <dgm:prSet presAssocID="{2A78AF73-B513-4C71-B7B5-1B21DE7C3A91}" presName="connTx" presStyleLbl="parChTrans1D2" presStyleIdx="4" presStyleCnt="6"/>
      <dgm:spPr/>
      <dgm:t>
        <a:bodyPr/>
        <a:lstStyle/>
        <a:p>
          <a:endParaRPr lang="es-ES"/>
        </a:p>
      </dgm:t>
    </dgm:pt>
    <dgm:pt modelId="{142DF232-381F-4F9F-B826-A76D97F1A701}" type="pres">
      <dgm:prSet presAssocID="{31BC9805-E5F1-4D4D-94A8-E95D88A7ECD9}" presName="root2" presStyleCnt="0"/>
      <dgm:spPr/>
    </dgm:pt>
    <dgm:pt modelId="{26E7AC0E-293F-4C57-8C75-929212ACC599}" type="pres">
      <dgm:prSet presAssocID="{31BC9805-E5F1-4D4D-94A8-E95D88A7ECD9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BE87B84-5AB7-48DC-A6DE-071819166548}" type="pres">
      <dgm:prSet presAssocID="{31BC9805-E5F1-4D4D-94A8-E95D88A7ECD9}" presName="level3hierChild" presStyleCnt="0"/>
      <dgm:spPr/>
    </dgm:pt>
    <dgm:pt modelId="{EDC31E1D-CB8A-4C69-98A6-9F2B3D124FA2}" type="pres">
      <dgm:prSet presAssocID="{0AC89124-2270-4C3D-9350-48E823A8F551}" presName="conn2-1" presStyleLbl="parChTrans1D2" presStyleIdx="5" presStyleCnt="6"/>
      <dgm:spPr/>
      <dgm:t>
        <a:bodyPr/>
        <a:lstStyle/>
        <a:p>
          <a:endParaRPr lang="es-ES"/>
        </a:p>
      </dgm:t>
    </dgm:pt>
    <dgm:pt modelId="{A8581D64-74EF-4348-81E9-C2FE49DA0F63}" type="pres">
      <dgm:prSet presAssocID="{0AC89124-2270-4C3D-9350-48E823A8F551}" presName="connTx" presStyleLbl="parChTrans1D2" presStyleIdx="5" presStyleCnt="6"/>
      <dgm:spPr/>
      <dgm:t>
        <a:bodyPr/>
        <a:lstStyle/>
        <a:p>
          <a:endParaRPr lang="es-ES"/>
        </a:p>
      </dgm:t>
    </dgm:pt>
    <dgm:pt modelId="{41678915-C91B-4CAB-8394-A2C52FCBBCB8}" type="pres">
      <dgm:prSet presAssocID="{480C59F5-784F-4A3F-9C92-749715BDA468}" presName="root2" presStyleCnt="0"/>
      <dgm:spPr/>
    </dgm:pt>
    <dgm:pt modelId="{1FC33B95-61F7-454F-9F11-9717EACB9E37}" type="pres">
      <dgm:prSet presAssocID="{480C59F5-784F-4A3F-9C92-749715BDA468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A413F28-7D46-4A80-8CFA-798BBD303E12}" type="pres">
      <dgm:prSet presAssocID="{480C59F5-784F-4A3F-9C92-749715BDA468}" presName="level3hierChild" presStyleCnt="0"/>
      <dgm:spPr/>
    </dgm:pt>
  </dgm:ptLst>
  <dgm:cxnLst>
    <dgm:cxn modelId="{3749BB3F-3053-4CF8-A148-0C8E26DFE65E}" type="presOf" srcId="{81C02396-9D6B-4EBB-A5E6-7737264C48C6}" destId="{8E85F193-FB4D-426B-B638-3AF50C0D22F2}" srcOrd="0" destOrd="0" presId="urn:microsoft.com/office/officeart/2005/8/layout/hierarchy2"/>
    <dgm:cxn modelId="{63206192-7FB1-4AC3-A597-E7295017ABC1}" type="presOf" srcId="{6A793390-4788-434B-8CA0-611D9C4B8D72}" destId="{BFEECF88-9426-4792-B0A4-7ECF6F7E9A3D}" srcOrd="0" destOrd="0" presId="urn:microsoft.com/office/officeart/2005/8/layout/hierarchy2"/>
    <dgm:cxn modelId="{C7A3CDCB-AF47-4D43-9596-526532A94CC6}" type="presOf" srcId="{492B52EA-0982-4421-B384-CD050F5A96F4}" destId="{E8B78E71-8364-4079-ADAF-AD3AD6D6F7E2}" srcOrd="1" destOrd="0" presId="urn:microsoft.com/office/officeart/2005/8/layout/hierarchy2"/>
    <dgm:cxn modelId="{C2F97283-D2E6-4CDA-AA61-441CA3E7103D}" type="presOf" srcId="{E4698EC2-8030-4CF6-B24A-3BCCBD89CBA4}" destId="{8842D4D6-E053-4450-9560-BFA047062C4B}" srcOrd="0" destOrd="0" presId="urn:microsoft.com/office/officeart/2005/8/layout/hierarchy2"/>
    <dgm:cxn modelId="{B869336A-D6C2-4E40-8E32-9F5F205E5CF8}" srcId="{FDE3D046-85A6-4B0B-97D8-101143F63188}" destId="{9EDECBDF-B5A9-49C1-B324-5A41E76CBBB0}" srcOrd="0" destOrd="0" parTransId="{492B52EA-0982-4421-B384-CD050F5A96F4}" sibTransId="{101D986F-7DB9-47E2-A11E-33601B5C455F}"/>
    <dgm:cxn modelId="{6D05125B-77A1-45D9-9D0E-877B7E242F15}" type="presOf" srcId="{02E421B8-314D-4CBC-9399-D7DE2A22AC39}" destId="{6A28B20C-573B-4A5B-9D44-703B35264F43}" srcOrd="1" destOrd="0" presId="urn:microsoft.com/office/officeart/2005/8/layout/hierarchy2"/>
    <dgm:cxn modelId="{A6506B0C-7AEC-490F-81FC-75D7DA354484}" type="presOf" srcId="{31BC9805-E5F1-4D4D-94A8-E95D88A7ECD9}" destId="{26E7AC0E-293F-4C57-8C75-929212ACC599}" srcOrd="0" destOrd="0" presId="urn:microsoft.com/office/officeart/2005/8/layout/hierarchy2"/>
    <dgm:cxn modelId="{ABB741BB-6F9B-4A39-B715-40E224C7850F}" type="presOf" srcId="{B4EAC92C-0496-4341-8803-E814DA73030A}" destId="{9CFD6B5D-664C-4D38-839F-FA73BE688AFF}" srcOrd="0" destOrd="0" presId="urn:microsoft.com/office/officeart/2005/8/layout/hierarchy2"/>
    <dgm:cxn modelId="{F1501D45-E1D6-4E2C-9B84-B46313FF80C6}" type="presOf" srcId="{132A30ED-04A3-4EBE-88E6-5293A1C83DC4}" destId="{4A9D4EAC-3241-45A7-9162-0090C2594018}" srcOrd="0" destOrd="0" presId="urn:microsoft.com/office/officeart/2005/8/layout/hierarchy2"/>
    <dgm:cxn modelId="{99D6391B-DA0D-4373-AEB8-4BE72301C7B4}" type="presOf" srcId="{9EDECBDF-B5A9-49C1-B324-5A41E76CBBB0}" destId="{9BB1FDB3-2D74-4482-A015-6C1C80475316}" srcOrd="0" destOrd="0" presId="urn:microsoft.com/office/officeart/2005/8/layout/hierarchy2"/>
    <dgm:cxn modelId="{296DC49C-FA5F-46B8-9DB3-474BB108D1BC}" srcId="{E4698EC2-8030-4CF6-B24A-3BCCBD89CBA4}" destId="{FDE3D046-85A6-4B0B-97D8-101143F63188}" srcOrd="0" destOrd="0" parTransId="{279DB769-5FEF-4DDE-BE2D-52AA67DDFC42}" sibTransId="{46114277-56DA-4543-939E-528BFDD5C7C1}"/>
    <dgm:cxn modelId="{5AA14A18-9C8A-456A-B812-EB0BD72ACC80}" type="presOf" srcId="{132A30ED-04A3-4EBE-88E6-5293A1C83DC4}" destId="{A41D2358-4C0A-430D-B64E-39E7A4028636}" srcOrd="1" destOrd="0" presId="urn:microsoft.com/office/officeart/2005/8/layout/hierarchy2"/>
    <dgm:cxn modelId="{5F820B00-009E-470D-81F3-E6663077AECC}" type="presOf" srcId="{492B52EA-0982-4421-B384-CD050F5A96F4}" destId="{49850A2F-D1F2-4AFC-BA26-9C5D317821E7}" srcOrd="0" destOrd="0" presId="urn:microsoft.com/office/officeart/2005/8/layout/hierarchy2"/>
    <dgm:cxn modelId="{20554B69-D657-47E1-9C0C-576007229F7E}" srcId="{FDE3D046-85A6-4B0B-97D8-101143F63188}" destId="{81C02396-9D6B-4EBB-A5E6-7737264C48C6}" srcOrd="3" destOrd="0" parTransId="{6A793390-4788-434B-8CA0-611D9C4B8D72}" sibTransId="{757DD226-9038-44C4-AAC2-7D29C878CB91}"/>
    <dgm:cxn modelId="{70ECCC6E-5B6C-495E-BB62-FDC7295904F1}" srcId="{FDE3D046-85A6-4B0B-97D8-101143F63188}" destId="{B4EAC92C-0496-4341-8803-E814DA73030A}" srcOrd="2" destOrd="0" parTransId="{132A30ED-04A3-4EBE-88E6-5293A1C83DC4}" sibTransId="{AFE15738-D9A9-45B0-8253-48FB9CABE2C7}"/>
    <dgm:cxn modelId="{CE19442D-ABC9-407C-9F71-A271637419ED}" type="presOf" srcId="{A80E45D4-E818-45A1-95F9-CD283E4E6132}" destId="{09389EAA-59D4-4DB2-901F-361958464656}" srcOrd="0" destOrd="0" presId="urn:microsoft.com/office/officeart/2005/8/layout/hierarchy2"/>
    <dgm:cxn modelId="{70B543C3-D5F0-4CFF-ACB7-088797B8A259}" type="presOf" srcId="{0AC89124-2270-4C3D-9350-48E823A8F551}" destId="{EDC31E1D-CB8A-4C69-98A6-9F2B3D124FA2}" srcOrd="0" destOrd="0" presId="urn:microsoft.com/office/officeart/2005/8/layout/hierarchy2"/>
    <dgm:cxn modelId="{173D60AC-006A-4733-A0D3-8D24F4BBF6BE}" type="presOf" srcId="{480C59F5-784F-4A3F-9C92-749715BDA468}" destId="{1FC33B95-61F7-454F-9F11-9717EACB9E37}" srcOrd="0" destOrd="0" presId="urn:microsoft.com/office/officeart/2005/8/layout/hierarchy2"/>
    <dgm:cxn modelId="{54AF3CF0-C443-40D6-B63E-3ED8FE98E3A5}" type="presOf" srcId="{0AC89124-2270-4C3D-9350-48E823A8F551}" destId="{A8581D64-74EF-4348-81E9-C2FE49DA0F63}" srcOrd="1" destOrd="0" presId="urn:microsoft.com/office/officeart/2005/8/layout/hierarchy2"/>
    <dgm:cxn modelId="{61982190-3D8E-438B-9A87-812B22E76434}" srcId="{FDE3D046-85A6-4B0B-97D8-101143F63188}" destId="{31BC9805-E5F1-4D4D-94A8-E95D88A7ECD9}" srcOrd="4" destOrd="0" parTransId="{2A78AF73-B513-4C71-B7B5-1B21DE7C3A91}" sibTransId="{0CCA9215-7058-491A-804E-CAFECC717C93}"/>
    <dgm:cxn modelId="{BBB522C0-677A-4117-8E7E-FFBBF9F7757C}" type="presOf" srcId="{6A793390-4788-434B-8CA0-611D9C4B8D72}" destId="{B0F0D08A-F417-4A50-9EFA-B2237785D999}" srcOrd="1" destOrd="0" presId="urn:microsoft.com/office/officeart/2005/8/layout/hierarchy2"/>
    <dgm:cxn modelId="{E7E8E79D-DB77-4A2B-BD72-26E23B1B60F8}" srcId="{FDE3D046-85A6-4B0B-97D8-101143F63188}" destId="{A80E45D4-E818-45A1-95F9-CD283E4E6132}" srcOrd="1" destOrd="0" parTransId="{02E421B8-314D-4CBC-9399-D7DE2A22AC39}" sibTransId="{8AA42139-F071-41D8-AE32-E287FF796EF7}"/>
    <dgm:cxn modelId="{55A2AD59-05EC-488C-AAC2-2D56DA58A7DA}" type="presOf" srcId="{FDE3D046-85A6-4B0B-97D8-101143F63188}" destId="{679CF6AE-318D-45D9-93FD-9DC7B674A606}" srcOrd="0" destOrd="0" presId="urn:microsoft.com/office/officeart/2005/8/layout/hierarchy2"/>
    <dgm:cxn modelId="{2254FACE-027D-4B35-9B48-B4C9A00F1CD0}" type="presOf" srcId="{2A78AF73-B513-4C71-B7B5-1B21DE7C3A91}" destId="{BCD589DE-D691-40E1-A5EF-6BEE598B3BE2}" srcOrd="0" destOrd="0" presId="urn:microsoft.com/office/officeart/2005/8/layout/hierarchy2"/>
    <dgm:cxn modelId="{C6109F05-FF51-4490-9E9A-31B43F50277F}" type="presOf" srcId="{02E421B8-314D-4CBC-9399-D7DE2A22AC39}" destId="{D49B5C48-BCCF-4FE7-86C1-CCE11FB07CCB}" srcOrd="0" destOrd="0" presId="urn:microsoft.com/office/officeart/2005/8/layout/hierarchy2"/>
    <dgm:cxn modelId="{F36E7DD6-9F2C-4911-83B3-D7E121FE05A2}" srcId="{FDE3D046-85A6-4B0B-97D8-101143F63188}" destId="{480C59F5-784F-4A3F-9C92-749715BDA468}" srcOrd="5" destOrd="0" parTransId="{0AC89124-2270-4C3D-9350-48E823A8F551}" sibTransId="{3CFCAA55-325B-4FD1-8034-70AB9998FFB2}"/>
    <dgm:cxn modelId="{4DBEEECC-258B-436C-BD29-BB2D59F66514}" type="presOf" srcId="{2A78AF73-B513-4C71-B7B5-1B21DE7C3A91}" destId="{49DCFCA6-1580-4627-BF3A-91ACBF2BF401}" srcOrd="1" destOrd="0" presId="urn:microsoft.com/office/officeart/2005/8/layout/hierarchy2"/>
    <dgm:cxn modelId="{4CD6F362-DF8C-4F7E-81CD-AF8A90FEFB18}" type="presParOf" srcId="{8842D4D6-E053-4450-9560-BFA047062C4B}" destId="{CF91EB9E-8A1D-49ED-9B20-A44F455C9218}" srcOrd="0" destOrd="0" presId="urn:microsoft.com/office/officeart/2005/8/layout/hierarchy2"/>
    <dgm:cxn modelId="{E4AF9F73-42A0-41CD-97C3-69D09298F4DC}" type="presParOf" srcId="{CF91EB9E-8A1D-49ED-9B20-A44F455C9218}" destId="{679CF6AE-318D-45D9-93FD-9DC7B674A606}" srcOrd="0" destOrd="0" presId="urn:microsoft.com/office/officeart/2005/8/layout/hierarchy2"/>
    <dgm:cxn modelId="{63775686-1BA2-4BCD-AA87-006132302010}" type="presParOf" srcId="{CF91EB9E-8A1D-49ED-9B20-A44F455C9218}" destId="{4E78C9DA-01F0-4F29-A35A-E8A73DCF4061}" srcOrd="1" destOrd="0" presId="urn:microsoft.com/office/officeart/2005/8/layout/hierarchy2"/>
    <dgm:cxn modelId="{A3D8042B-68C7-428B-9693-57F9F4AADDF5}" type="presParOf" srcId="{4E78C9DA-01F0-4F29-A35A-E8A73DCF4061}" destId="{49850A2F-D1F2-4AFC-BA26-9C5D317821E7}" srcOrd="0" destOrd="0" presId="urn:microsoft.com/office/officeart/2005/8/layout/hierarchy2"/>
    <dgm:cxn modelId="{918DA697-C70B-41DE-B7B6-3605FDE1E0CC}" type="presParOf" srcId="{49850A2F-D1F2-4AFC-BA26-9C5D317821E7}" destId="{E8B78E71-8364-4079-ADAF-AD3AD6D6F7E2}" srcOrd="0" destOrd="0" presId="urn:microsoft.com/office/officeart/2005/8/layout/hierarchy2"/>
    <dgm:cxn modelId="{7A7CDBF8-DE4B-4349-BC6D-DA487222858E}" type="presParOf" srcId="{4E78C9DA-01F0-4F29-A35A-E8A73DCF4061}" destId="{A974949F-6035-4936-B682-F111CC1D536F}" srcOrd="1" destOrd="0" presId="urn:microsoft.com/office/officeart/2005/8/layout/hierarchy2"/>
    <dgm:cxn modelId="{93C7ACA0-3A4E-4B96-BA6A-2F0249D59425}" type="presParOf" srcId="{A974949F-6035-4936-B682-F111CC1D536F}" destId="{9BB1FDB3-2D74-4482-A015-6C1C80475316}" srcOrd="0" destOrd="0" presId="urn:microsoft.com/office/officeart/2005/8/layout/hierarchy2"/>
    <dgm:cxn modelId="{F9568194-5E0D-43D1-B136-83076E304E83}" type="presParOf" srcId="{A974949F-6035-4936-B682-F111CC1D536F}" destId="{2AEC9C1E-B5D6-4EE1-B652-91EBDD3F6017}" srcOrd="1" destOrd="0" presId="urn:microsoft.com/office/officeart/2005/8/layout/hierarchy2"/>
    <dgm:cxn modelId="{13762F66-B41B-4FFB-B0DD-D3209EDB43C9}" type="presParOf" srcId="{4E78C9DA-01F0-4F29-A35A-E8A73DCF4061}" destId="{D49B5C48-BCCF-4FE7-86C1-CCE11FB07CCB}" srcOrd="2" destOrd="0" presId="urn:microsoft.com/office/officeart/2005/8/layout/hierarchy2"/>
    <dgm:cxn modelId="{50F58C21-CC65-4038-8A09-0FBEBE0C63D1}" type="presParOf" srcId="{D49B5C48-BCCF-4FE7-86C1-CCE11FB07CCB}" destId="{6A28B20C-573B-4A5B-9D44-703B35264F43}" srcOrd="0" destOrd="0" presId="urn:microsoft.com/office/officeart/2005/8/layout/hierarchy2"/>
    <dgm:cxn modelId="{A0AAE783-6EA7-4842-8B38-4BB445C8EECF}" type="presParOf" srcId="{4E78C9DA-01F0-4F29-A35A-E8A73DCF4061}" destId="{95B8A20E-E736-4A09-9F96-3E7103887BAB}" srcOrd="3" destOrd="0" presId="urn:microsoft.com/office/officeart/2005/8/layout/hierarchy2"/>
    <dgm:cxn modelId="{50E6BE24-905A-4B7F-9433-5EADA0E22C86}" type="presParOf" srcId="{95B8A20E-E736-4A09-9F96-3E7103887BAB}" destId="{09389EAA-59D4-4DB2-901F-361958464656}" srcOrd="0" destOrd="0" presId="urn:microsoft.com/office/officeart/2005/8/layout/hierarchy2"/>
    <dgm:cxn modelId="{34CEE27C-98BD-4042-B3F8-349646F4E8E7}" type="presParOf" srcId="{95B8A20E-E736-4A09-9F96-3E7103887BAB}" destId="{FE4D19A0-6FEA-47FF-857B-46B6DE9F6CC6}" srcOrd="1" destOrd="0" presId="urn:microsoft.com/office/officeart/2005/8/layout/hierarchy2"/>
    <dgm:cxn modelId="{B441585A-58EA-4912-B5D1-FA6051C22323}" type="presParOf" srcId="{4E78C9DA-01F0-4F29-A35A-E8A73DCF4061}" destId="{4A9D4EAC-3241-45A7-9162-0090C2594018}" srcOrd="4" destOrd="0" presId="urn:microsoft.com/office/officeart/2005/8/layout/hierarchy2"/>
    <dgm:cxn modelId="{844BC3D4-580B-4A3B-9EA4-BC601BABEDF0}" type="presParOf" srcId="{4A9D4EAC-3241-45A7-9162-0090C2594018}" destId="{A41D2358-4C0A-430D-B64E-39E7A4028636}" srcOrd="0" destOrd="0" presId="urn:microsoft.com/office/officeart/2005/8/layout/hierarchy2"/>
    <dgm:cxn modelId="{181F0DE2-55C4-4570-BFCE-C9BE2B1FAB22}" type="presParOf" srcId="{4E78C9DA-01F0-4F29-A35A-E8A73DCF4061}" destId="{8744770D-D7F9-44CF-92DF-E7B7168194BB}" srcOrd="5" destOrd="0" presId="urn:microsoft.com/office/officeart/2005/8/layout/hierarchy2"/>
    <dgm:cxn modelId="{21DFFBA4-B1B1-49CB-BC65-18A0D59ED12C}" type="presParOf" srcId="{8744770D-D7F9-44CF-92DF-E7B7168194BB}" destId="{9CFD6B5D-664C-4D38-839F-FA73BE688AFF}" srcOrd="0" destOrd="0" presId="urn:microsoft.com/office/officeart/2005/8/layout/hierarchy2"/>
    <dgm:cxn modelId="{521FCEF0-A756-4F47-A461-57A629FD3153}" type="presParOf" srcId="{8744770D-D7F9-44CF-92DF-E7B7168194BB}" destId="{516DA333-0DB7-4401-A178-FFF31AAAFC32}" srcOrd="1" destOrd="0" presId="urn:microsoft.com/office/officeart/2005/8/layout/hierarchy2"/>
    <dgm:cxn modelId="{6A44B73A-EBE2-430F-A28F-8AA28A16E877}" type="presParOf" srcId="{4E78C9DA-01F0-4F29-A35A-E8A73DCF4061}" destId="{BFEECF88-9426-4792-B0A4-7ECF6F7E9A3D}" srcOrd="6" destOrd="0" presId="urn:microsoft.com/office/officeart/2005/8/layout/hierarchy2"/>
    <dgm:cxn modelId="{F1612859-BE2C-4F7B-AB12-502FBE2F7985}" type="presParOf" srcId="{BFEECF88-9426-4792-B0A4-7ECF6F7E9A3D}" destId="{B0F0D08A-F417-4A50-9EFA-B2237785D999}" srcOrd="0" destOrd="0" presId="urn:microsoft.com/office/officeart/2005/8/layout/hierarchy2"/>
    <dgm:cxn modelId="{04E615D9-E5A8-4077-8185-FFC5224DBEF8}" type="presParOf" srcId="{4E78C9DA-01F0-4F29-A35A-E8A73DCF4061}" destId="{ECBD9DA3-AD33-460B-B2E8-DE7E5CB9A2A8}" srcOrd="7" destOrd="0" presId="urn:microsoft.com/office/officeart/2005/8/layout/hierarchy2"/>
    <dgm:cxn modelId="{EA6D343B-823E-43CF-A51F-388E43FA04E0}" type="presParOf" srcId="{ECBD9DA3-AD33-460B-B2E8-DE7E5CB9A2A8}" destId="{8E85F193-FB4D-426B-B638-3AF50C0D22F2}" srcOrd="0" destOrd="0" presId="urn:microsoft.com/office/officeart/2005/8/layout/hierarchy2"/>
    <dgm:cxn modelId="{3016C1D2-8000-42BF-8423-0ABB1B2BBFC8}" type="presParOf" srcId="{ECBD9DA3-AD33-460B-B2E8-DE7E5CB9A2A8}" destId="{3DBFE958-FD0D-46EB-8C48-D393D6D5880E}" srcOrd="1" destOrd="0" presId="urn:microsoft.com/office/officeart/2005/8/layout/hierarchy2"/>
    <dgm:cxn modelId="{26B19ED5-A11A-45FC-9DF6-D1881DD5CCDD}" type="presParOf" srcId="{4E78C9DA-01F0-4F29-A35A-E8A73DCF4061}" destId="{BCD589DE-D691-40E1-A5EF-6BEE598B3BE2}" srcOrd="8" destOrd="0" presId="urn:microsoft.com/office/officeart/2005/8/layout/hierarchy2"/>
    <dgm:cxn modelId="{2BFA6CAD-BF89-47EA-BCE0-2E95659789B4}" type="presParOf" srcId="{BCD589DE-D691-40E1-A5EF-6BEE598B3BE2}" destId="{49DCFCA6-1580-4627-BF3A-91ACBF2BF401}" srcOrd="0" destOrd="0" presId="urn:microsoft.com/office/officeart/2005/8/layout/hierarchy2"/>
    <dgm:cxn modelId="{78F76F22-223B-438B-8333-EB4BE184B52C}" type="presParOf" srcId="{4E78C9DA-01F0-4F29-A35A-E8A73DCF4061}" destId="{142DF232-381F-4F9F-B826-A76D97F1A701}" srcOrd="9" destOrd="0" presId="urn:microsoft.com/office/officeart/2005/8/layout/hierarchy2"/>
    <dgm:cxn modelId="{6D14A47A-FE8D-47C5-A2ED-EA1ED2CC8A99}" type="presParOf" srcId="{142DF232-381F-4F9F-B826-A76D97F1A701}" destId="{26E7AC0E-293F-4C57-8C75-929212ACC599}" srcOrd="0" destOrd="0" presId="urn:microsoft.com/office/officeart/2005/8/layout/hierarchy2"/>
    <dgm:cxn modelId="{3B8D01E6-E272-417A-BDFF-F58CD080EA83}" type="presParOf" srcId="{142DF232-381F-4F9F-B826-A76D97F1A701}" destId="{6BE87B84-5AB7-48DC-A6DE-071819166548}" srcOrd="1" destOrd="0" presId="urn:microsoft.com/office/officeart/2005/8/layout/hierarchy2"/>
    <dgm:cxn modelId="{39B5376F-37CD-49FD-80D7-9D128CA3C8A7}" type="presParOf" srcId="{4E78C9DA-01F0-4F29-A35A-E8A73DCF4061}" destId="{EDC31E1D-CB8A-4C69-98A6-9F2B3D124FA2}" srcOrd="10" destOrd="0" presId="urn:microsoft.com/office/officeart/2005/8/layout/hierarchy2"/>
    <dgm:cxn modelId="{053FE27E-9328-4E6B-AA76-49213FF1FCA7}" type="presParOf" srcId="{EDC31E1D-CB8A-4C69-98A6-9F2B3D124FA2}" destId="{A8581D64-74EF-4348-81E9-C2FE49DA0F63}" srcOrd="0" destOrd="0" presId="urn:microsoft.com/office/officeart/2005/8/layout/hierarchy2"/>
    <dgm:cxn modelId="{2431EA1F-1DC9-46FE-B539-1AFF0842C9D3}" type="presParOf" srcId="{4E78C9DA-01F0-4F29-A35A-E8A73DCF4061}" destId="{41678915-C91B-4CAB-8394-A2C52FCBBCB8}" srcOrd="11" destOrd="0" presId="urn:microsoft.com/office/officeart/2005/8/layout/hierarchy2"/>
    <dgm:cxn modelId="{1C598BE3-95B0-4EE0-B021-80F6A6AE8130}" type="presParOf" srcId="{41678915-C91B-4CAB-8394-A2C52FCBBCB8}" destId="{1FC33B95-61F7-454F-9F11-9717EACB9E37}" srcOrd="0" destOrd="0" presId="urn:microsoft.com/office/officeart/2005/8/layout/hierarchy2"/>
    <dgm:cxn modelId="{FE9FD432-508D-4307-9472-371052667E26}" type="presParOf" srcId="{41678915-C91B-4CAB-8394-A2C52FCBBCB8}" destId="{7A413F28-7D46-4A80-8CFA-798BBD303E12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0E1A4-09E0-40AA-B014-FB37989A9B14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4C6E0-BA25-4B1D-B09E-974C5B9C333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635A-91B7-43ED-B0C3-4D0E2E5083DD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3717-5CA4-48B2-9610-A883749CD1AC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05F1-784F-41EA-8619-748A1C77C020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635A-91B7-43ED-B0C3-4D0E2E5083DD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115F9-675D-4CBC-AA98-8C6A37617AC9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E66E-CD34-4620-B1FD-19F96A7BFC36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9ABA2-976C-4BE4-8DC0-2D2353A6AE48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6534-9F8C-4F88-AE3D-C61A6296AC9F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CBFE-FA29-49F0-BB1F-F346FBC76D7B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9C6AF-F673-43D7-BC42-E35FA4D6D63A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2B04-4054-4DCF-91F2-B3E16A35FCA0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115F9-675D-4CBC-AA98-8C6A37617AC9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1936-540E-4756-92CC-7F6310F45A71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3717-5CA4-48B2-9610-A883749CD1AC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05F1-784F-41EA-8619-748A1C77C020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BE66E-CD34-4620-B1FD-19F96A7BFC36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9ABA2-976C-4BE4-8DC0-2D2353A6AE48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6534-9F8C-4F88-AE3D-C61A6296AC9F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CBFE-FA29-49F0-BB1F-F346FBC76D7B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9C6AF-F673-43D7-BC42-E35FA4D6D63A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82B04-4054-4DCF-91F2-B3E16A35FCA0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1936-540E-4756-92CC-7F6310F45A71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2D5F8-1565-4E77-A544-19CC1D0ABE1C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F2D5F8-1565-4E77-A544-19CC1D0ABE1C}" type="datetime1">
              <a:rPr lang="es-ES" smtClean="0"/>
              <a:pPr/>
              <a:t>04/05/2009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9ECCE3-DA36-44BE-AF45-59347730D385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5" Type="http://schemas.openxmlformats.org/officeDocument/2006/relationships/slide" Target="slide16.xml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3722" y="6421461"/>
            <a:ext cx="2895600" cy="365125"/>
          </a:xfrm>
        </p:spPr>
        <p:txBody>
          <a:bodyPr/>
          <a:lstStyle/>
          <a:p>
            <a:r>
              <a:rPr lang="es-ES" dirty="0" smtClean="0"/>
              <a:t>Magtel renovables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71472" y="4429132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Fernando Sánchez Escudero</a:t>
            </a:r>
          </a:p>
          <a:p>
            <a:r>
              <a:rPr lang="es-ES" dirty="0" smtClean="0"/>
              <a:t>Antonio Casado García</a:t>
            </a:r>
          </a:p>
          <a:p>
            <a:r>
              <a:rPr lang="es-ES" dirty="0" smtClean="0"/>
              <a:t>2º LADE B</a:t>
            </a:r>
            <a:endParaRPr lang="es-ES" dirty="0"/>
          </a:p>
        </p:txBody>
      </p:sp>
      <p:pic>
        <p:nvPicPr>
          <p:cNvPr id="6" name="Picture 2" descr="http://www.aprean.com/images/asociados/asociado_75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8929750" cy="3673294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4143372" y="4714884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DIRECIÓN Y ORGANIZACIÓN DE EMPRESAS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magtel industri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929330"/>
            <a:ext cx="8643998" cy="762000"/>
          </a:xfrm>
          <a:prstGeom prst="rect">
            <a:avLst/>
          </a:prstGeom>
        </p:spPr>
      </p:pic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3174" y="6215082"/>
            <a:ext cx="3352800" cy="365125"/>
          </a:xfrm>
        </p:spPr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-Industrial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714348" y="2143116"/>
            <a:ext cx="7858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Empresa del grupo </a:t>
            </a:r>
            <a:r>
              <a:rPr lang="es-ES" b="1" dirty="0" smtClean="0"/>
              <a:t>MAGTEL</a:t>
            </a:r>
            <a:r>
              <a:rPr lang="es-ES" dirty="0" smtClean="0"/>
              <a:t> con una misión propia: la </a:t>
            </a:r>
            <a:r>
              <a:rPr lang="es-ES" b="1" dirty="0" smtClean="0"/>
              <a:t>fabricación, comercialización y distribución</a:t>
            </a:r>
            <a:r>
              <a:rPr lang="es-ES" dirty="0" smtClean="0"/>
              <a:t> de materiales de polietileno </a:t>
            </a:r>
            <a:r>
              <a:rPr lang="es-ES" b="1" dirty="0" smtClean="0"/>
              <a:t>aplicados a instalaciones eléctricas y de telecomunicaciones</a:t>
            </a:r>
            <a:r>
              <a:rPr lang="es-ES" dirty="0" smtClean="0"/>
              <a:t>.</a:t>
            </a:r>
          </a:p>
          <a:p>
            <a:pPr algn="just"/>
            <a:endParaRPr lang="es-ES" b="1" dirty="0" smtClean="0"/>
          </a:p>
          <a:p>
            <a:pPr algn="just"/>
            <a:r>
              <a:rPr lang="es-ES" b="1" dirty="0" smtClean="0"/>
              <a:t>MAGTEL Industrial</a:t>
            </a:r>
            <a:r>
              <a:rPr lang="es-ES" dirty="0" smtClean="0"/>
              <a:t> nace en 2006 con vocación de satisfacer las más altas exigencias en calidad y servicios de todos los profesionales líderes en el sector de las telecomunicaciones, ofreciendo </a:t>
            </a:r>
            <a:r>
              <a:rPr lang="es-ES" b="1" dirty="0" smtClean="0"/>
              <a:t>materiales para infraestructuras que responden a los controles más estrictos de calidad y durabilidad</a:t>
            </a:r>
            <a:r>
              <a:rPr lang="es-ES" dirty="0" smtClean="0"/>
              <a:t>.</a:t>
            </a:r>
          </a:p>
          <a:p>
            <a:pPr algn="just"/>
            <a:endParaRPr lang="es-ES" b="1" dirty="0" smtClean="0"/>
          </a:p>
          <a:p>
            <a:pPr algn="just"/>
            <a:r>
              <a:rPr lang="es-ES" b="1" dirty="0" smtClean="0"/>
              <a:t>MAGTEL Industrial</a:t>
            </a:r>
            <a:r>
              <a:rPr lang="es-ES" dirty="0" smtClean="0"/>
              <a:t> se ha situado en un lugar preferencial como </a:t>
            </a:r>
            <a:r>
              <a:rPr lang="es-ES" b="1" dirty="0" smtClean="0"/>
              <a:t>fabricante y comercializador de soluciones para el sector de las canalizaciones</a:t>
            </a:r>
            <a:r>
              <a:rPr lang="es-ES" dirty="0" smtClean="0"/>
              <a:t>, permitiéndole proyectar un gran futuro como una empresa independiente y dispuesta a crecer de la mano de nuestros clientes.</a:t>
            </a:r>
          </a:p>
          <a:p>
            <a:endParaRPr lang="es-ES" dirty="0"/>
          </a:p>
        </p:txBody>
      </p:sp>
      <p:sp>
        <p:nvSpPr>
          <p:cNvPr id="10" name="9 Botón de acción: Personalizar">
            <a:hlinkClick r:id="rId4" action="ppaction://hlinksldjump" highlightClick="1"/>
          </p:cNvPr>
          <p:cNvSpPr/>
          <p:nvPr/>
        </p:nvSpPr>
        <p:spPr>
          <a:xfrm>
            <a:off x="214282" y="6215082"/>
            <a:ext cx="1143008" cy="500066"/>
          </a:xfrm>
          <a:prstGeom prst="actionButtonBlank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-Aguas</a:t>
            </a:r>
            <a:endParaRPr lang="es-ES" dirty="0"/>
          </a:p>
        </p:txBody>
      </p:sp>
      <p:pic>
        <p:nvPicPr>
          <p:cNvPr id="9" name="8 Imagen" descr="Dibuj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1571612"/>
            <a:ext cx="3111500" cy="4762500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214282" y="2143116"/>
            <a:ext cx="53578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Empresa del grupo </a:t>
            </a:r>
            <a:r>
              <a:rPr lang="es-ES" b="1" dirty="0" smtClean="0"/>
              <a:t>MAGTEL</a:t>
            </a:r>
            <a:r>
              <a:rPr lang="es-ES" dirty="0" smtClean="0"/>
              <a:t> dedicada a la </a:t>
            </a:r>
            <a:r>
              <a:rPr lang="es-ES" b="1" dirty="0" smtClean="0"/>
              <a:t>gestión de servicios municipales, mantenimiento de infraestructuras, tratamiento y conservación del agua</a:t>
            </a:r>
            <a:r>
              <a:rPr lang="es-ES" dirty="0" smtClean="0"/>
              <a:t>. Esta empresa se independiza de </a:t>
            </a:r>
            <a:r>
              <a:rPr lang="es-ES" b="1" dirty="0" smtClean="0"/>
              <a:t>MAGTEL Redes</a:t>
            </a:r>
            <a:r>
              <a:rPr lang="es-ES" dirty="0" smtClean="0"/>
              <a:t> donde lleva desarrollándose varios años como línea de negocio y como resultado de una decidida apuesta del Grupo para </a:t>
            </a:r>
            <a:r>
              <a:rPr lang="es-ES" b="1" dirty="0" smtClean="0"/>
              <a:t>desarrollar recursos técnicos y humanos en beneficio del sector del agua</a:t>
            </a:r>
            <a:r>
              <a:rPr lang="es-ES" dirty="0" smtClean="0"/>
              <a:t>.</a:t>
            </a:r>
          </a:p>
          <a:p>
            <a:pPr algn="just"/>
            <a:endParaRPr lang="es-ES" b="1" dirty="0" smtClean="0"/>
          </a:p>
          <a:p>
            <a:pPr algn="just"/>
            <a:r>
              <a:rPr lang="es-ES" b="1" dirty="0" smtClean="0"/>
              <a:t>Sostenibilidad, compromiso social y medioambiental</a:t>
            </a:r>
            <a:r>
              <a:rPr lang="es-ES" dirty="0" smtClean="0"/>
              <a:t>, son los principales valores con los que se identifica </a:t>
            </a:r>
            <a:r>
              <a:rPr lang="es-ES" b="1" dirty="0" smtClean="0"/>
              <a:t>MAGTEL</a:t>
            </a:r>
            <a:r>
              <a:rPr lang="es-ES" dirty="0" smtClean="0"/>
              <a:t> y todas las empresas que componen este grupo.</a:t>
            </a:r>
          </a:p>
          <a:p>
            <a:endParaRPr lang="es-ES" dirty="0"/>
          </a:p>
        </p:txBody>
      </p:sp>
      <p:sp>
        <p:nvSpPr>
          <p:cNvPr id="12" name="11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-I+d+i</a:t>
            </a:r>
            <a:endParaRPr lang="es-ES" dirty="0"/>
          </a:p>
        </p:txBody>
      </p:sp>
      <p:pic>
        <p:nvPicPr>
          <p:cNvPr id="8" name="7 Imagen" descr="magtel i+d+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2500306"/>
            <a:ext cx="2762266" cy="1928826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714348" y="2357430"/>
            <a:ext cx="48577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Dedicada a proyectos de </a:t>
            </a:r>
            <a:r>
              <a:rPr lang="es-ES" b="1" dirty="0" err="1" smtClean="0"/>
              <a:t>I+D+i</a:t>
            </a:r>
            <a:r>
              <a:rPr lang="es-ES" dirty="0" smtClean="0"/>
              <a:t>  para el </a:t>
            </a:r>
            <a:r>
              <a:rPr lang="es-ES" b="1" dirty="0" smtClean="0"/>
              <a:t>desarrollo de nuevos procesos de producción, bienes y servicios</a:t>
            </a:r>
            <a:r>
              <a:rPr lang="es-ES" dirty="0" smtClean="0"/>
              <a:t> para mejorar la </a:t>
            </a:r>
            <a:r>
              <a:rPr lang="es-ES" b="1" dirty="0" smtClean="0"/>
              <a:t>eficiencia operativa, la competitividad y el crecimiento</a:t>
            </a:r>
            <a:r>
              <a:rPr lang="es-ES" dirty="0" smtClean="0"/>
              <a:t> de las empresas cliente.</a:t>
            </a:r>
          </a:p>
          <a:p>
            <a:pPr algn="just"/>
            <a:r>
              <a:rPr lang="es-ES" dirty="0" smtClean="0"/>
              <a:t>Todos los proyectos se basan en criterios </a:t>
            </a:r>
            <a:r>
              <a:rPr lang="es-ES" dirty="0" err="1" smtClean="0"/>
              <a:t>ecoeficiencia</a:t>
            </a:r>
            <a:r>
              <a:rPr lang="es-ES" dirty="0" smtClean="0"/>
              <a:t>, en aras de una mayor sostenibilidad, económica y eficiencia.</a:t>
            </a:r>
          </a:p>
          <a:p>
            <a:pPr algn="just"/>
            <a:r>
              <a:rPr lang="es-ES" dirty="0" smtClean="0"/>
              <a:t>Actualmente </a:t>
            </a:r>
            <a:r>
              <a:rPr lang="es-ES" b="1" dirty="0" smtClean="0"/>
              <a:t>MAGTEL </a:t>
            </a:r>
            <a:r>
              <a:rPr lang="es-ES" b="1" dirty="0" err="1" smtClean="0"/>
              <a:t>I+D+i</a:t>
            </a:r>
            <a:r>
              <a:rPr lang="es-ES" dirty="0" smtClean="0"/>
              <a:t> tiene proyectos en curso por un valor próximo al millón de euros, cuyo objeto es tanto la </a:t>
            </a:r>
            <a:r>
              <a:rPr lang="es-ES" b="1" dirty="0" smtClean="0"/>
              <a:t>investigación industrial de nuevos conceptos de plantas eléctricas </a:t>
            </a:r>
            <a:r>
              <a:rPr lang="es-ES" b="1" dirty="0" err="1" smtClean="0"/>
              <a:t>termosolares</a:t>
            </a:r>
            <a:r>
              <a:rPr lang="es-ES" b="1" dirty="0" smtClean="0"/>
              <a:t>.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0" name="9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ventilad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2663593"/>
            <a:ext cx="2214578" cy="2051291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2-Magtel Renovables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-Actividad general:</a:t>
            </a:r>
          </a:p>
          <a:p>
            <a:endParaRPr lang="es-ES" dirty="0" smtClean="0"/>
          </a:p>
          <a:p>
            <a:r>
              <a:rPr lang="es-ES" dirty="0" smtClean="0"/>
              <a:t>La actividad general consiste en la </a:t>
            </a:r>
            <a:r>
              <a:rPr lang="es-ES" b="1" dirty="0" smtClean="0"/>
              <a:t>promoción,  ingeniería y realización de proyectos</a:t>
            </a:r>
            <a:r>
              <a:rPr lang="es-ES" dirty="0" smtClean="0"/>
              <a:t> para la generación de energías renovables.</a:t>
            </a:r>
          </a:p>
          <a:p>
            <a:endParaRPr lang="es-ES" dirty="0" smtClean="0"/>
          </a:p>
          <a:p>
            <a:r>
              <a:rPr lang="es-ES" dirty="0" smtClean="0"/>
              <a:t>Su ámbito de actividad incluye las siguientes áreas:</a:t>
            </a:r>
          </a:p>
          <a:p>
            <a:pPr lvl="1">
              <a:buFont typeface="Wingdings" pitchFamily="2" charset="2"/>
              <a:buChar char="v"/>
            </a:pPr>
            <a:endParaRPr lang="es-ES" dirty="0" smtClean="0"/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Solar Fotovoltaica</a:t>
            </a:r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Solar Termoeléctrica </a:t>
            </a:r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Biomasa </a:t>
            </a:r>
          </a:p>
          <a:p>
            <a:pPr lvl="1">
              <a:buFont typeface="Wingdings" pitchFamily="2" charset="2"/>
              <a:buChar char="v"/>
            </a:pPr>
            <a:r>
              <a:rPr lang="es-ES" dirty="0" err="1" smtClean="0"/>
              <a:t>Minihidráulica</a:t>
            </a:r>
            <a:endParaRPr lang="es-ES" dirty="0" smtClean="0"/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Eólica </a:t>
            </a:r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Aprovechamiento de residuos mediante la cogeneración y otras fuentes de energía.</a:t>
            </a:r>
          </a:p>
          <a:p>
            <a:pPr lvl="1">
              <a:buFont typeface="Wingdings" pitchFamily="2" charset="2"/>
              <a:buChar char="v"/>
            </a:pPr>
            <a:r>
              <a:rPr lang="es-ES" dirty="0" smtClean="0"/>
              <a:t>Gestión de proyectos medioambientales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2-Magtel Renovables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142844" y="1357298"/>
            <a:ext cx="878687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-Mercado:</a:t>
            </a:r>
          </a:p>
          <a:p>
            <a:pPr algn="just"/>
            <a:r>
              <a:rPr lang="es-ES" dirty="0" smtClean="0"/>
              <a:t>Nuestras áreas de negocio abarcan la elaboración y gestión integral de Proyectos llave en mano, relacionados con las Energías Renovables:</a:t>
            </a:r>
          </a:p>
          <a:p>
            <a:pPr algn="just"/>
            <a:r>
              <a:rPr lang="es-ES" dirty="0" smtClean="0"/>
              <a:t> </a:t>
            </a:r>
          </a:p>
          <a:p>
            <a:pPr algn="just"/>
            <a:r>
              <a:rPr lang="es-ES" dirty="0" smtClean="0"/>
              <a:t>·</a:t>
            </a:r>
            <a:r>
              <a:rPr lang="es-ES" b="1" dirty="0" smtClean="0"/>
              <a:t>Cubiertas y Fachadas fotovoltaicas                                                                  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                                                         </a:t>
            </a:r>
          </a:p>
          <a:p>
            <a:pPr algn="just"/>
            <a:r>
              <a:rPr lang="es-ES" b="1" dirty="0" smtClean="0"/>
              <a:t>·Huertos solares fotovoltaicos</a:t>
            </a:r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pPr algn="just"/>
            <a:r>
              <a:rPr lang="es-ES" b="1" dirty="0" smtClean="0"/>
              <a:t>·Centrales de producción de energía</a:t>
            </a:r>
          </a:p>
          <a:p>
            <a:pPr algn="just"/>
            <a:r>
              <a:rPr lang="es-ES" b="1" dirty="0" smtClean="0"/>
              <a:t>                    </a:t>
            </a:r>
            <a:r>
              <a:rPr lang="es-ES" b="1" dirty="0" err="1" smtClean="0"/>
              <a:t>minihidráulica</a:t>
            </a:r>
            <a:endParaRPr lang="es-ES" b="1" dirty="0" smtClean="0"/>
          </a:p>
          <a:p>
            <a:pPr algn="just"/>
            <a:endParaRPr lang="es-ES" dirty="0" smtClean="0"/>
          </a:p>
          <a:p>
            <a:pPr algn="just"/>
            <a:r>
              <a:rPr lang="es-ES" b="1" dirty="0" smtClean="0"/>
              <a:t>·Centrales </a:t>
            </a:r>
            <a:r>
              <a:rPr lang="es-ES" b="1" dirty="0" err="1" smtClean="0"/>
              <a:t>termosolares</a:t>
            </a:r>
            <a:r>
              <a:rPr lang="es-ES" b="1" dirty="0" smtClean="0"/>
              <a:t> de producción</a:t>
            </a:r>
          </a:p>
          <a:p>
            <a:pPr algn="just"/>
            <a:r>
              <a:rPr lang="es-ES" b="1" dirty="0" smtClean="0"/>
              <a:t>                de energía eléctrica </a:t>
            </a:r>
          </a:p>
          <a:p>
            <a:pPr algn="just"/>
            <a:endParaRPr lang="es-ES" dirty="0" smtClean="0"/>
          </a:p>
          <a:p>
            <a:pPr algn="just"/>
            <a:r>
              <a:rPr lang="es-ES" b="1" dirty="0" smtClean="0"/>
              <a:t>·Estudios de impacto ambiental      </a:t>
            </a:r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8 Abrir llave"/>
          <p:cNvSpPr/>
          <p:nvPr/>
        </p:nvSpPr>
        <p:spPr>
          <a:xfrm>
            <a:off x="4000496" y="2285992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Abrir llave"/>
          <p:cNvSpPr/>
          <p:nvPr/>
        </p:nvSpPr>
        <p:spPr>
          <a:xfrm>
            <a:off x="3571868" y="3143248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Abrir llave"/>
          <p:cNvSpPr/>
          <p:nvPr/>
        </p:nvSpPr>
        <p:spPr>
          <a:xfrm>
            <a:off x="4143372" y="4071942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Abrir llave"/>
          <p:cNvSpPr/>
          <p:nvPr/>
        </p:nvSpPr>
        <p:spPr>
          <a:xfrm>
            <a:off x="4572000" y="4929198"/>
            <a:ext cx="285752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Abrir llave"/>
          <p:cNvSpPr/>
          <p:nvPr/>
        </p:nvSpPr>
        <p:spPr>
          <a:xfrm>
            <a:off x="3929058" y="5715016"/>
            <a:ext cx="357190" cy="64294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286248" y="2285992"/>
            <a:ext cx="5500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 Tramitación de permisos y subvenciones</a:t>
            </a:r>
          </a:p>
          <a:p>
            <a:r>
              <a:rPr lang="es-ES" dirty="0" smtClean="0"/>
              <a:t>·Suministros de componentes y materiales</a:t>
            </a:r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786182" y="314324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·Estudios y cálculos para el correcto dimensionado</a:t>
            </a:r>
          </a:p>
          <a:p>
            <a:r>
              <a:rPr lang="es-ES" dirty="0" smtClean="0"/>
              <a:t>·Análisis de viabilidad económica</a:t>
            </a:r>
            <a:endParaRPr lang="es-E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4357686" y="414338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·Colaboración y asistencia técnica en proyectos en la modalidad llave en mano</a:t>
            </a:r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4786282" y="4929198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·Ejecución, control y dirección de obra</a:t>
            </a:r>
          </a:p>
          <a:p>
            <a:r>
              <a:rPr lang="es-ES" dirty="0" smtClean="0"/>
              <a:t>·Puesta en marcha</a:t>
            </a:r>
            <a:endParaRPr lang="es-E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4143372" y="571501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·Estudio completo para cumplir con las     exigencias medioambientales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mercad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1071546"/>
            <a:ext cx="3079101" cy="530660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r>
              <a:rPr lang="es-ES" sz="4400" b="1" u="sng" dirty="0" smtClean="0">
                <a:solidFill>
                  <a:schemeClr val="tx1"/>
                </a:solidFill>
              </a:rPr>
              <a:t> 2-Magtel Renovables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15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-Mercado:</a:t>
            </a:r>
          </a:p>
          <a:p>
            <a:endParaRPr lang="es-ES" dirty="0" smtClean="0"/>
          </a:p>
          <a:p>
            <a:r>
              <a:rPr lang="es-ES" dirty="0" smtClean="0"/>
              <a:t>Los  principales clientes por área de mercado son:</a:t>
            </a:r>
          </a:p>
          <a:p>
            <a:endParaRPr lang="es-ES" dirty="0" smtClean="0"/>
          </a:p>
          <a:p>
            <a:r>
              <a:rPr lang="es-ES" dirty="0" smtClean="0"/>
              <a:t>+Agua y Medio ambiente:                       </a:t>
            </a:r>
          </a:p>
          <a:p>
            <a:r>
              <a:rPr lang="es-ES" dirty="0" smtClean="0"/>
              <a:t>	·</a:t>
            </a:r>
            <a:r>
              <a:rPr lang="es-ES" dirty="0" err="1" smtClean="0"/>
              <a:t>Egmasa</a:t>
            </a:r>
            <a:r>
              <a:rPr lang="es-ES" dirty="0" smtClean="0"/>
              <a:t>                                       </a:t>
            </a:r>
          </a:p>
          <a:p>
            <a:r>
              <a:rPr lang="es-ES" dirty="0" smtClean="0"/>
              <a:t>	·</a:t>
            </a:r>
            <a:r>
              <a:rPr lang="es-ES" dirty="0" err="1" smtClean="0"/>
              <a:t>Emacsa</a:t>
            </a:r>
            <a:r>
              <a:rPr lang="es-ES" dirty="0" smtClean="0"/>
              <a:t>                                </a:t>
            </a:r>
          </a:p>
          <a:p>
            <a:r>
              <a:rPr lang="es-ES" dirty="0" smtClean="0"/>
              <a:t>	·</a:t>
            </a:r>
            <a:r>
              <a:rPr lang="es-ES" dirty="0" err="1" smtClean="0"/>
              <a:t>Emaca</a:t>
            </a:r>
            <a:r>
              <a:rPr lang="es-ES" dirty="0" smtClean="0"/>
              <a:t>                                  </a:t>
            </a:r>
          </a:p>
          <a:p>
            <a:r>
              <a:rPr lang="es-ES" dirty="0" smtClean="0"/>
              <a:t>	·</a:t>
            </a:r>
            <a:r>
              <a:rPr lang="es-ES" dirty="0" err="1" smtClean="0"/>
              <a:t>Enresa</a:t>
            </a:r>
            <a:r>
              <a:rPr lang="es-ES" dirty="0" smtClean="0"/>
              <a:t>                                  </a:t>
            </a:r>
          </a:p>
          <a:p>
            <a:endParaRPr lang="es-ES" dirty="0" smtClean="0"/>
          </a:p>
          <a:p>
            <a:r>
              <a:rPr lang="es-ES" dirty="0" smtClean="0"/>
              <a:t>+Energía:</a:t>
            </a:r>
          </a:p>
          <a:p>
            <a:r>
              <a:rPr lang="es-ES" dirty="0" smtClean="0"/>
              <a:t>                ·</a:t>
            </a:r>
            <a:r>
              <a:rPr lang="es-ES" dirty="0" err="1" smtClean="0"/>
              <a:t>Elecnor</a:t>
            </a:r>
            <a:r>
              <a:rPr lang="es-ES" dirty="0" smtClean="0"/>
              <a:t>      </a:t>
            </a:r>
          </a:p>
          <a:p>
            <a:r>
              <a:rPr lang="es-ES" dirty="0" smtClean="0"/>
              <a:t>                ·Grupo cobra    </a:t>
            </a:r>
          </a:p>
          <a:p>
            <a:r>
              <a:rPr lang="es-ES" dirty="0" smtClean="0"/>
              <a:t>                ·Grupo Endesa</a:t>
            </a:r>
          </a:p>
          <a:p>
            <a:r>
              <a:rPr lang="es-ES" dirty="0" smtClean="0"/>
              <a:t>                ·Unión Fenosa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es-E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polit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4000504"/>
            <a:ext cx="6191250" cy="271464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5-Política De Calidad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16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Su </a:t>
            </a:r>
            <a:r>
              <a:rPr lang="es-ES" b="1" dirty="0" smtClean="0"/>
              <a:t>Política de Calidad</a:t>
            </a:r>
            <a:r>
              <a:rPr lang="es-ES" dirty="0" smtClean="0"/>
              <a:t> se manifiesta mediante un </a:t>
            </a:r>
            <a:r>
              <a:rPr lang="es-ES" b="1" dirty="0" smtClean="0"/>
              <a:t>firme compromiso con los clientes</a:t>
            </a:r>
            <a:r>
              <a:rPr lang="es-ES" dirty="0" smtClean="0"/>
              <a:t> para satisfacer plenamente sus requerimientos y expectativas:</a:t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-</a:t>
            </a:r>
            <a:r>
              <a:rPr lang="es-ES" dirty="0" smtClean="0"/>
              <a:t>Entrega de proyectos en los plazos acordados.</a:t>
            </a:r>
            <a:br>
              <a:rPr lang="es-ES" dirty="0" smtClean="0"/>
            </a:br>
            <a:r>
              <a:rPr lang="es-ES" dirty="0" smtClean="0"/>
              <a:t>-Seguimiento y análisis de la ejecución de las instalaciones.</a:t>
            </a:r>
            <a:br>
              <a:rPr lang="es-ES" dirty="0" smtClean="0"/>
            </a:br>
            <a:r>
              <a:rPr lang="es-ES" dirty="0" smtClean="0"/>
              <a:t>-Colaboración total con promotores, arquitectos y técnicos implicados.</a:t>
            </a:r>
            <a:br>
              <a:rPr lang="es-ES" dirty="0" smtClean="0"/>
            </a:br>
            <a:r>
              <a:rPr lang="es-ES" dirty="0" smtClean="0"/>
              <a:t>-Priorizar la calidad y control de todas las fases del proyecto.</a:t>
            </a:r>
          </a:p>
          <a:p>
            <a:r>
              <a:rPr lang="es-ES" dirty="0" smtClean="0"/>
              <a:t>Para conseguir sus objetivos, </a:t>
            </a:r>
            <a:r>
              <a:rPr lang="es-ES" b="1" dirty="0" smtClean="0"/>
              <a:t>Magtel Renovables</a:t>
            </a:r>
            <a:r>
              <a:rPr lang="es-ES" dirty="0" smtClean="0"/>
              <a:t> cuenta con un equipo multidisciplinar de profesionales, cualificados y con experiencia en diferentes áreas de actividad, lo cual le permite realizar proyectos a medida de las necesidades de cada uno de sus clientes. 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5-Política De Calidad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17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-Todas las empresas que conforman </a:t>
            </a:r>
            <a:r>
              <a:rPr lang="es-ES" b="1" dirty="0" smtClean="0"/>
              <a:t>MAGTEL</a:t>
            </a:r>
            <a:r>
              <a:rPr lang="es-ES" dirty="0" smtClean="0"/>
              <a:t> disponen ya de un </a:t>
            </a:r>
            <a:r>
              <a:rPr lang="es-ES" b="1" dirty="0" smtClean="0"/>
              <a:t>Sistema Integrado de Gestión que contempla las actividades de Prevención de Riesgos Laborales, Calidad y Medio Ambiente</a:t>
            </a:r>
            <a:r>
              <a:rPr lang="es-ES" dirty="0" smtClean="0"/>
              <a:t>, estando certificadas según normativa vigente. (Hacer grafico con los certificados, con fotos y explicaciones de cada uno de ellos)</a:t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En </a:t>
            </a:r>
            <a:r>
              <a:rPr lang="es-ES" b="1" dirty="0" smtClean="0"/>
              <a:t>MAGTEL</a:t>
            </a:r>
            <a:r>
              <a:rPr lang="es-ES" dirty="0" smtClean="0"/>
              <a:t> trabajamos para impulsar una </a:t>
            </a:r>
            <a:r>
              <a:rPr lang="es-ES" b="1" dirty="0" smtClean="0"/>
              <a:t>Cultura de Calidad</a:t>
            </a:r>
            <a:r>
              <a:rPr lang="es-ES" dirty="0" smtClean="0"/>
              <a:t> basada en los principios de </a:t>
            </a:r>
            <a:r>
              <a:rPr lang="es-ES" b="1" dirty="0" smtClean="0"/>
              <a:t>honestidad, liderazgo, flexibilidad, desarrollo de los recursos humanos, solidaridad, compromiso de mejora y seguridad</a:t>
            </a:r>
            <a:r>
              <a:rPr lang="es-ES" dirty="0" smtClean="0"/>
              <a:t> en todos nuestros proyectos.</a:t>
            </a:r>
          </a:p>
          <a:p>
            <a:endParaRPr lang="es-ES" dirty="0" smtClean="0"/>
          </a:p>
          <a:p>
            <a:r>
              <a:rPr lang="es-ES" dirty="0" smtClean="0"/>
              <a:t>En </a:t>
            </a:r>
            <a:r>
              <a:rPr lang="es-ES" b="1" dirty="0" smtClean="0"/>
              <a:t>MAGTEL</a:t>
            </a:r>
            <a:r>
              <a:rPr lang="es-ES" dirty="0" smtClean="0"/>
              <a:t> no se concibe el trabajo ajeno a la búsqueda constante de la excelencia. Este proceso de mejora continua se implementa en todos los campo de la organización: en las capacidades humanas, en la eficiencia de los servicios, en las relaciones con el público, entre los miembros que la integran, en la integración con el entorno, con la sociedad.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8" name="7 Imagen" descr="fon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0"/>
            <a:ext cx="1714512" cy="7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Índice: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2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dirty="0" smtClean="0">
                <a:hlinkClick r:id="rId3" action="ppaction://hlinksldjump"/>
              </a:rPr>
              <a:t>1-Introducción</a:t>
            </a:r>
            <a:endParaRPr lang="es-ES" dirty="0" smtClean="0"/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hlinkClick r:id="rId4" action="ppaction://hlinksldjump"/>
              </a:rPr>
              <a:t>2-MAGTEL Renovables</a:t>
            </a:r>
            <a:endParaRPr lang="es-ES" dirty="0" smtClean="0"/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hlinkClick r:id="rId5" action="ppaction://hlinksldjump"/>
              </a:rPr>
              <a:t>5-Política De Calidad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3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-¿Qué </a:t>
            </a:r>
            <a:r>
              <a:rPr lang="es-ES" dirty="0" smtClean="0"/>
              <a:t>es  </a:t>
            </a:r>
            <a:r>
              <a:rPr lang="es-ES" b="1" dirty="0" smtClean="0"/>
              <a:t>MAGTEL</a:t>
            </a:r>
            <a:r>
              <a:rPr lang="es-ES" dirty="0" smtClean="0"/>
              <a:t>? </a:t>
            </a:r>
          </a:p>
          <a:p>
            <a:endParaRPr lang="es-ES" dirty="0"/>
          </a:p>
          <a:p>
            <a:pPr algn="just"/>
            <a:r>
              <a:rPr lang="es-ES" b="1" dirty="0"/>
              <a:t>MAGTEL</a:t>
            </a:r>
            <a:r>
              <a:rPr lang="es-ES" dirty="0"/>
              <a:t> es hoy </a:t>
            </a:r>
            <a:r>
              <a:rPr lang="es-ES" dirty="0" smtClean="0"/>
              <a:t>un </a:t>
            </a:r>
            <a:r>
              <a:rPr lang="es-ES" dirty="0"/>
              <a:t>Grupo empresarial que aplica la tecnología en el diseño, construcción </a:t>
            </a:r>
            <a:r>
              <a:rPr lang="es-ES" dirty="0" smtClean="0"/>
              <a:t>y mantenimiento de </a:t>
            </a:r>
            <a:r>
              <a:rPr lang="es-ES" dirty="0"/>
              <a:t>proyectos en el sector de las telecomunicaciones, Energía, Infraestructuras e Industria.</a:t>
            </a:r>
          </a:p>
          <a:p>
            <a:pPr algn="just"/>
            <a:r>
              <a:rPr lang="es-ES" b="1" dirty="0"/>
              <a:t>MAGTEL</a:t>
            </a:r>
            <a:r>
              <a:rPr lang="es-ES" dirty="0"/>
              <a:t> se compone principalmente de seis empresas especializadas como resultado de un importante desarrollo de sus áreas de negocio</a:t>
            </a:r>
            <a:r>
              <a:rPr lang="es-ES" dirty="0" smtClean="0"/>
              <a:t>:	</a:t>
            </a:r>
          </a:p>
          <a:p>
            <a:pPr lvl="2" algn="just"/>
            <a:endParaRPr lang="es-ES" dirty="0" smtClean="0"/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114" name="Rectangle 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137" name="Rectangle 8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8" name="17 Diagrama"/>
          <p:cNvGraphicFramePr/>
          <p:nvPr/>
        </p:nvGraphicFramePr>
        <p:xfrm>
          <a:off x="2714612" y="3786190"/>
          <a:ext cx="4429156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-24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 -La ampliación del Grupo es fruto de su espíritu innovador, de una especial vocación por la calidad y la atención al cliente y de un continuo esfuerzo de superación de todas las personas que integran la compañía.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La cultura corporativa de </a:t>
            </a:r>
            <a:r>
              <a:rPr lang="es-ES" b="1" dirty="0" smtClean="0"/>
              <a:t>MAGTEL</a:t>
            </a:r>
            <a:r>
              <a:rPr lang="es-ES" dirty="0" smtClean="0"/>
              <a:t> responde a un modelo empresarial que apuesta por el </a:t>
            </a:r>
            <a:r>
              <a:rPr lang="es-ES" b="1" dirty="0" smtClean="0"/>
              <a:t>desarrollo sostenible, por la formación permanente de sus profesionales, por la constante innovación tecnológica y por la incorporación de nuevas líneas de negocio</a:t>
            </a:r>
            <a:r>
              <a:rPr lang="es-ES" dirty="0" smtClean="0"/>
              <a:t> anticipándose como siempre eficazmente a las demandas de sus futuros clientes y del entorno, es una empresa que ha vivido un fuerte crecimiento y ha sabido adaptarse en todo momento a las necesidades de los clientes y a las circunstancias del mercado.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La calidad resultante del servicio ofrecido le ha permitido afianzar una importante cartera de clientes, y al mismo tiempo, desarrollar nuevas línea de negocio para atender nuevas demandas de estos.</a:t>
            </a:r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428736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-Historia:</a:t>
            </a:r>
            <a:endParaRPr lang="es-ES" dirty="0"/>
          </a:p>
        </p:txBody>
      </p:sp>
      <p:pic>
        <p:nvPicPr>
          <p:cNvPr id="9" name="8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-24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9 Imagen" descr="areas_negocio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714884"/>
            <a:ext cx="8501122" cy="187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285720" y="1928802"/>
            <a:ext cx="85725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Esta empresa nació como fruto ilusionante en su creación de la familia López Magdaleno donde 5 hermanos Isidro, Antonio, Juan Luis, Carlos y Mario han ido consiguiendo el triunfo empresarial.</a:t>
            </a:r>
          </a:p>
          <a:p>
            <a:pPr algn="just"/>
            <a:r>
              <a:rPr lang="es-ES" dirty="0" smtClean="0"/>
              <a:t>En 1989  los hermanos López Magdaleno adquirieron una furgoneta de segunda mano para realizar conexiones telefónicas como subcontrata de </a:t>
            </a:r>
            <a:r>
              <a:rPr lang="es-ES" dirty="0" err="1" smtClean="0"/>
              <a:t>Abengoa</a:t>
            </a:r>
            <a:r>
              <a:rPr lang="es-ES" dirty="0" smtClean="0"/>
              <a:t>, aquella cooperativa se convirtió en </a:t>
            </a:r>
            <a:r>
              <a:rPr lang="es-ES" b="1" dirty="0" smtClean="0"/>
              <a:t>MAGTEL</a:t>
            </a:r>
            <a:r>
              <a:rPr lang="es-ES" dirty="0" smtClean="0"/>
              <a:t>, un gigante andaluz de las telecomunicaciones.</a:t>
            </a:r>
          </a:p>
          <a:p>
            <a:pPr algn="just"/>
            <a:r>
              <a:rPr lang="es-ES" dirty="0" smtClean="0"/>
              <a:t>A mediados de los años noventa fue perjudicada en parte por telefónica  que dejó de invertir en construcciones de redes afectando a varias subcontratistas del sector. </a:t>
            </a:r>
          </a:p>
          <a:p>
            <a:pPr algn="just"/>
            <a:r>
              <a:rPr lang="es-ES" dirty="0" smtClean="0"/>
              <a:t>Desde 1998, MAGTEL ha tendido hacia el </a:t>
            </a:r>
            <a:r>
              <a:rPr lang="es-ES" dirty="0" err="1" smtClean="0"/>
              <a:t>area</a:t>
            </a:r>
            <a:r>
              <a:rPr lang="es-ES" dirty="0" smtClean="0"/>
              <a:t> ferroviaria con más de 5.000 kilómetros de fibra óptica.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-Situación Geográfica</a:t>
            </a:r>
            <a:endParaRPr lang="es-ES" sz="2000" dirty="0"/>
          </a:p>
        </p:txBody>
      </p:sp>
      <p:pic>
        <p:nvPicPr>
          <p:cNvPr id="8" name="7 Imagen" descr="map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580" y="2214554"/>
            <a:ext cx="6429420" cy="4071966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285720" y="2285992"/>
            <a:ext cx="22860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Magtel</a:t>
            </a:r>
            <a:r>
              <a:rPr lang="es-ES" dirty="0" smtClean="0"/>
              <a:t> Córdoba  esta situado en el polígono de las Quemadas, a 5 minutos de Córdoba capital, único acceso a través de la autovía Madrid.</a:t>
            </a:r>
          </a:p>
          <a:p>
            <a:pPr algn="just"/>
            <a:r>
              <a:rPr lang="es-ES" dirty="0" smtClean="0"/>
              <a:t>C/ Gabriel Ramos Bejarano (Pol. </a:t>
            </a:r>
            <a:r>
              <a:rPr lang="es-ES" dirty="0" err="1" smtClean="0"/>
              <a:t>Ind</a:t>
            </a:r>
            <a:r>
              <a:rPr lang="es-ES" dirty="0" smtClean="0"/>
              <a:t>. Las Quemadas) 114</a:t>
            </a:r>
          </a:p>
          <a:p>
            <a:pPr algn="just"/>
            <a:r>
              <a:rPr lang="es-ES" dirty="0" smtClean="0"/>
              <a:t>14014 Córdoba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-¿Por qué </a:t>
            </a:r>
            <a:r>
              <a:rPr lang="es-ES" b="1" dirty="0" smtClean="0"/>
              <a:t>MAGTEL</a:t>
            </a:r>
            <a:r>
              <a:rPr lang="es-ES" dirty="0" smtClean="0"/>
              <a:t> Renovables?</a:t>
            </a:r>
            <a:endParaRPr lang="es-ES" dirty="0"/>
          </a:p>
        </p:txBody>
      </p:sp>
      <p:pic>
        <p:nvPicPr>
          <p:cNvPr id="9" name="8 Imagen" descr="grafico circul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2214554"/>
            <a:ext cx="3711576" cy="3009900"/>
          </a:xfrm>
          <a:prstGeom prst="rect">
            <a:avLst/>
          </a:prstGeom>
        </p:spPr>
      </p:pic>
      <p:sp>
        <p:nvSpPr>
          <p:cNvPr id="10" name="9 Elipse"/>
          <p:cNvSpPr/>
          <p:nvPr/>
        </p:nvSpPr>
        <p:spPr>
          <a:xfrm>
            <a:off x="7858148" y="2786058"/>
            <a:ext cx="1000132" cy="78581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571472" y="2143116"/>
            <a:ext cx="45720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pPr algn="just"/>
            <a:r>
              <a:rPr lang="es-ES" dirty="0" smtClean="0"/>
              <a:t>Desde el primer momento, de las distintas áreas de </a:t>
            </a:r>
            <a:r>
              <a:rPr lang="es-ES" b="1" dirty="0" smtClean="0"/>
              <a:t>MAGTEL</a:t>
            </a:r>
            <a:r>
              <a:rPr lang="es-ES" dirty="0" smtClean="0"/>
              <a:t>, la que más nos llamo la atención era </a:t>
            </a:r>
            <a:r>
              <a:rPr lang="es-ES" b="1" dirty="0" smtClean="0"/>
              <a:t>MAGTEL</a:t>
            </a:r>
            <a:r>
              <a:rPr lang="es-ES" dirty="0" smtClean="0"/>
              <a:t> Renovables, no solo por la actualidad del tema de las energías renovables y del cambio climático sino que viendo el gráfico observamos que el área de renovables  supone un 24% del volumen de negocio solo por debajo de Telecomunicaciones por lo que nos encontramos  ante  un área realmente importante para el grupo </a:t>
            </a:r>
            <a:r>
              <a:rPr lang="es-ES" b="1" dirty="0" smtClean="0"/>
              <a:t>MAGTEL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magtel_re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500438"/>
            <a:ext cx="3500430" cy="2486031"/>
          </a:xfrm>
          <a:prstGeom prst="rect">
            <a:avLst/>
          </a:prstGeom>
        </p:spPr>
      </p:pic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-Redes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857224" y="2214554"/>
            <a:ext cx="7858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MAGTEL Redes</a:t>
            </a:r>
            <a:r>
              <a:rPr lang="es-ES" dirty="0" smtClean="0"/>
              <a:t> es el buque insignia del conjunto de empresas que conforman </a:t>
            </a:r>
            <a:r>
              <a:rPr lang="es-ES" b="1" dirty="0" smtClean="0"/>
              <a:t>MAGTEL</a:t>
            </a:r>
            <a:r>
              <a:rPr lang="es-ES" dirty="0" smtClean="0"/>
              <a:t>. Nació hace 20 años orientada fundamentalmente a las áreas de </a:t>
            </a:r>
            <a:r>
              <a:rPr lang="es-ES" b="1" dirty="0" smtClean="0"/>
              <a:t>Infraestructuras, Energías y Telecomunicaciones</a:t>
            </a:r>
            <a:r>
              <a:rPr lang="es-ES" dirty="0" smtClean="0"/>
              <a:t>.</a:t>
            </a:r>
          </a:p>
          <a:p>
            <a:pPr algn="just"/>
            <a:r>
              <a:rPr lang="es-ES" dirty="0" smtClean="0"/>
              <a:t>Durante este periodo, </a:t>
            </a:r>
            <a:r>
              <a:rPr lang="es-ES" b="1" dirty="0" smtClean="0"/>
              <a:t>MAGTEL Redes</a:t>
            </a:r>
            <a:r>
              <a:rPr lang="es-ES" dirty="0" smtClean="0"/>
              <a:t> ha experimentado un insólito crecimiento y una justa recompensa al </a:t>
            </a:r>
          </a:p>
          <a:p>
            <a:pPr algn="just"/>
            <a:r>
              <a:rPr lang="es-ES" dirty="0" smtClean="0"/>
              <a:t>esfuerzo y empeño .</a:t>
            </a:r>
          </a:p>
          <a:p>
            <a:endParaRPr lang="es-ES" dirty="0" smtClean="0"/>
          </a:p>
          <a:p>
            <a:pPr algn="just"/>
            <a:r>
              <a:rPr lang="es-ES" dirty="0" smtClean="0"/>
              <a:t>Hoy </a:t>
            </a:r>
            <a:r>
              <a:rPr lang="es-ES" b="1" dirty="0" smtClean="0"/>
              <a:t>MAGTEL Redes</a:t>
            </a:r>
            <a:r>
              <a:rPr lang="es-ES" dirty="0" smtClean="0"/>
              <a:t> va más allá, ofreciendo </a:t>
            </a:r>
          </a:p>
          <a:p>
            <a:pPr algn="just"/>
            <a:r>
              <a:rPr lang="es-ES" dirty="0" smtClean="0"/>
              <a:t>a sus clientes soluciones llave en mano para el </a:t>
            </a:r>
          </a:p>
          <a:p>
            <a:pPr algn="just"/>
            <a:r>
              <a:rPr lang="es-ES" b="1" dirty="0" smtClean="0"/>
              <a:t>diseño, construcción y mantenimiento de</a:t>
            </a:r>
          </a:p>
          <a:p>
            <a:pPr algn="just"/>
            <a:r>
              <a:rPr lang="es-ES" b="1" dirty="0" smtClean="0"/>
              <a:t> infraestructuras e instalaciones técnicas </a:t>
            </a:r>
          </a:p>
          <a:p>
            <a:pPr algn="just"/>
            <a:r>
              <a:rPr lang="es-ES" b="1" dirty="0" smtClean="0"/>
              <a:t>en los sectores de la energía,</a:t>
            </a:r>
          </a:p>
          <a:p>
            <a:pPr algn="just"/>
            <a:r>
              <a:rPr lang="es-ES" b="1" dirty="0" smtClean="0"/>
              <a:t> infraestructura y telecomunicaciones</a:t>
            </a:r>
            <a:r>
              <a:rPr lang="es-ES" dirty="0" smtClean="0"/>
              <a:t>.</a:t>
            </a:r>
          </a:p>
          <a:p>
            <a:pPr algn="just"/>
            <a:endParaRPr lang="es-ES" dirty="0"/>
          </a:p>
        </p:txBody>
      </p:sp>
      <p:sp>
        <p:nvSpPr>
          <p:cNvPr id="10" name="9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0"/>
            <a:ext cx="1643074" cy="642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b="1" u="sng" dirty="0" smtClean="0">
                <a:solidFill>
                  <a:schemeClr val="tx1"/>
                </a:solidFill>
              </a:rPr>
              <a:t>1-Introducción</a:t>
            </a:r>
            <a:endParaRPr lang="es-ES" sz="4400" b="1" u="sng" dirty="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" dirty="0" smtClean="0"/>
              <a:t>Magtel renovables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CCE3-DA36-44BE-AF45-59347730D385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-Sistemas</a:t>
            </a:r>
            <a:endParaRPr lang="es-ES" dirty="0"/>
          </a:p>
        </p:txBody>
      </p:sp>
      <p:pic>
        <p:nvPicPr>
          <p:cNvPr id="8" name="7 Imagen" descr="magtel sistema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2357430"/>
            <a:ext cx="2943225" cy="2943225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785786" y="2214554"/>
            <a:ext cx="49292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Forma parte del grupo de empresas </a:t>
            </a:r>
            <a:r>
              <a:rPr lang="es-ES" b="1" dirty="0" smtClean="0"/>
              <a:t>MAGTEL</a:t>
            </a:r>
            <a:r>
              <a:rPr lang="es-ES" dirty="0" smtClean="0"/>
              <a:t> desde el año 2007 (año de su constitución)con la misión de prestar servicios avanzados a empresas que permitan aumentar su competitividad.</a:t>
            </a:r>
          </a:p>
          <a:p>
            <a:pPr algn="just"/>
            <a:r>
              <a:rPr lang="es-ES" dirty="0" smtClean="0"/>
              <a:t>En </a:t>
            </a:r>
            <a:r>
              <a:rPr lang="es-ES" b="1" dirty="0" smtClean="0"/>
              <a:t>MAGTEL Sistemas</a:t>
            </a:r>
            <a:r>
              <a:rPr lang="es-ES" dirty="0" smtClean="0"/>
              <a:t> sólo concebimos </a:t>
            </a:r>
            <a:r>
              <a:rPr lang="es-ES" b="1" dirty="0" smtClean="0"/>
              <a:t>el crecimiento propio como resultado del crecimiento de nuestros clientes</a:t>
            </a:r>
            <a:r>
              <a:rPr lang="es-ES" dirty="0" smtClean="0"/>
              <a:t>. Por ello, nuestro principal objetivo es </a:t>
            </a:r>
            <a:r>
              <a:rPr lang="es-ES" b="1" dirty="0" smtClean="0"/>
              <a:t>conseguir su confianza y ser percibidos como verdaderos </a:t>
            </a:r>
            <a:r>
              <a:rPr lang="es-ES" b="1" dirty="0" err="1" smtClean="0"/>
              <a:t>partners</a:t>
            </a:r>
            <a:r>
              <a:rPr lang="es-ES" dirty="0" smtClean="0"/>
              <a:t>. Esta estrecha y sincera colaboración es un </a:t>
            </a:r>
            <a:r>
              <a:rPr lang="es-ES" b="1" dirty="0" smtClean="0"/>
              <a:t>pilar básico</a:t>
            </a:r>
            <a:r>
              <a:rPr lang="es-ES" dirty="0" smtClean="0"/>
              <a:t> para nosotros, así como trabajar sin olvidar nuestros valores corporativos.</a:t>
            </a:r>
          </a:p>
          <a:p>
            <a:r>
              <a:rPr lang="es-ES" dirty="0" smtClean="0"/>
              <a:t> </a:t>
            </a:r>
          </a:p>
          <a:p>
            <a:endParaRPr lang="es-ES" dirty="0"/>
          </a:p>
        </p:txBody>
      </p:sp>
      <p:sp>
        <p:nvSpPr>
          <p:cNvPr id="10" name="9 Botón de acción: Personalizar">
            <a:hlinkClick r:id="rId4" action="ppaction://hlinksldjump" highlightClick="1"/>
          </p:cNvPr>
          <p:cNvSpPr/>
          <p:nvPr/>
        </p:nvSpPr>
        <p:spPr>
          <a:xfrm>
            <a:off x="142844" y="6215082"/>
            <a:ext cx="1143008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Introducción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1216</Words>
  <Application>Microsoft Office PowerPoint</Application>
  <PresentationFormat>Presentación en pantalla (4:3)</PresentationFormat>
  <Paragraphs>187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17</vt:i4>
      </vt:variant>
    </vt:vector>
  </HeadingPairs>
  <TitlesOfParts>
    <vt:vector size="19" baseType="lpstr">
      <vt:lpstr>Tema de Office</vt:lpstr>
      <vt:lpstr>Flujo</vt:lpstr>
      <vt:lpstr>Diapositiva 1</vt:lpstr>
      <vt:lpstr>Índice:</vt:lpstr>
      <vt:lpstr>1-Introducción</vt:lpstr>
      <vt:lpstr>1-Introducción</vt:lpstr>
      <vt:lpstr>1-Introducción</vt:lpstr>
      <vt:lpstr>1-Introducción</vt:lpstr>
      <vt:lpstr>1-Introducción</vt:lpstr>
      <vt:lpstr>1-Introducción</vt:lpstr>
      <vt:lpstr>1-Introducción</vt:lpstr>
      <vt:lpstr>1-Introducción</vt:lpstr>
      <vt:lpstr>1-Introducción</vt:lpstr>
      <vt:lpstr>1-Introducción</vt:lpstr>
      <vt:lpstr>2-Magtel Renovables</vt:lpstr>
      <vt:lpstr>2-Magtel Renovables</vt:lpstr>
      <vt:lpstr> 2-Magtel Renovables</vt:lpstr>
      <vt:lpstr>5-Política De Calidad</vt:lpstr>
      <vt:lpstr>5-Política De Calidad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MAGTEL RENOVABLES</dc:title>
  <dc:creator>frances</dc:creator>
  <cp:lastModifiedBy>frances</cp:lastModifiedBy>
  <cp:revision>78</cp:revision>
  <dcterms:created xsi:type="dcterms:W3CDTF">2009-04-28T21:01:19Z</dcterms:created>
  <dcterms:modified xsi:type="dcterms:W3CDTF">2009-05-04T17:42:26Z</dcterms:modified>
</cp:coreProperties>
</file>